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4"/>
    <p:sldMasterId id="2147483666" r:id="rId5"/>
  </p:sldMasterIdLst>
  <p:notesMasterIdLst>
    <p:notesMasterId r:id="rId34"/>
  </p:notesMasterIdLst>
  <p:sldIdLst>
    <p:sldId id="256" r:id="rId6"/>
    <p:sldId id="260" r:id="rId7"/>
    <p:sldId id="290" r:id="rId8"/>
    <p:sldId id="291" r:id="rId9"/>
    <p:sldId id="292" r:id="rId10"/>
    <p:sldId id="293" r:id="rId11"/>
    <p:sldId id="294" r:id="rId12"/>
    <p:sldId id="301" r:id="rId13"/>
    <p:sldId id="276" r:id="rId14"/>
    <p:sldId id="295" r:id="rId15"/>
    <p:sldId id="289" r:id="rId16"/>
    <p:sldId id="288" r:id="rId17"/>
    <p:sldId id="284" r:id="rId18"/>
    <p:sldId id="296" r:id="rId19"/>
    <p:sldId id="297" r:id="rId20"/>
    <p:sldId id="285" r:id="rId21"/>
    <p:sldId id="303" r:id="rId22"/>
    <p:sldId id="300" r:id="rId23"/>
    <p:sldId id="282" r:id="rId24"/>
    <p:sldId id="302" r:id="rId25"/>
    <p:sldId id="267" r:id="rId26"/>
    <p:sldId id="277" r:id="rId27"/>
    <p:sldId id="268" r:id="rId28"/>
    <p:sldId id="287" r:id="rId29"/>
    <p:sldId id="271" r:id="rId30"/>
    <p:sldId id="299" r:id="rId31"/>
    <p:sldId id="298" r:id="rId32"/>
    <p:sldId id="2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415A"/>
    <a:srgbClr val="000000"/>
    <a:srgbClr val="828282"/>
    <a:srgbClr val="64BECD"/>
    <a:srgbClr val="5A1400"/>
    <a:srgbClr val="FA5050"/>
    <a:srgbClr val="004B46"/>
    <a:srgbClr val="CDA01E"/>
    <a:srgbClr val="B4A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3292" autoAdjust="0"/>
  </p:normalViewPr>
  <p:slideViewPr>
    <p:cSldViewPr snapToGrid="0" showGuides="1">
      <p:cViewPr varScale="1">
        <p:scale>
          <a:sx n="133" d="100"/>
          <a:sy n="133" d="100"/>
        </p:scale>
        <p:origin x="3630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diagrams/_rels/data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microsoft.com/office/2007/relationships/hdphoto" Target="../media/hdphoto1.wdp"/><Relationship Id="rId1" Type="http://schemas.openxmlformats.org/officeDocument/2006/relationships/image" Target="../media/image11.png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diagrams/_rels/drawing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2.jpeg"/><Relationship Id="rId7" Type="http://schemas.openxmlformats.org/officeDocument/2006/relationships/image" Target="../media/image14.png"/><Relationship Id="rId2" Type="http://schemas.microsoft.com/office/2007/relationships/hdphoto" Target="../media/hdphoto1.wdp"/><Relationship Id="rId1" Type="http://schemas.openxmlformats.org/officeDocument/2006/relationships/image" Target="../media/image11.png"/><Relationship Id="rId6" Type="http://schemas.microsoft.com/office/2007/relationships/hdphoto" Target="../media/hdphoto3.wdp"/><Relationship Id="rId5" Type="http://schemas.openxmlformats.org/officeDocument/2006/relationships/image" Target="../media/image13.png"/><Relationship Id="rId4" Type="http://schemas.microsoft.com/office/2007/relationships/hdphoto" Target="../media/hdphoto2.wdp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5E6B72E-924D-461C-B161-65340F72BD01}" type="doc">
      <dgm:prSet loTypeId="urn:microsoft.com/office/officeart/2005/8/layout/vList3" loCatId="list" qsTypeId="urn:microsoft.com/office/officeart/2005/8/quickstyle/simple1" qsCatId="simple" csTypeId="urn:microsoft.com/office/officeart/2005/8/colors/accent6_2" csCatId="accent6" phldr="1"/>
      <dgm:spPr/>
      <dgm:t>
        <a:bodyPr/>
        <a:lstStyle/>
        <a:p>
          <a:endParaRPr lang="da-DK"/>
        </a:p>
      </dgm:t>
    </dgm:pt>
    <dgm:pt modelId="{765C5FEF-7EFC-4CB1-AF04-A116BE8CCF87}">
      <dgm:prSet phldrT="[Tekst]"/>
      <dgm:spPr>
        <a:solidFill>
          <a:srgbClr val="B4A082"/>
        </a:solidFill>
      </dgm:spPr>
      <dgm:t>
        <a:bodyPr/>
        <a:lstStyle/>
        <a:p>
          <a:pPr algn="ctr"/>
          <a:r>
            <a:rPr lang="da-DK" dirty="0"/>
            <a:t>Ordensregler og rettigheder og pligter i uddannelsen</a:t>
          </a:r>
        </a:p>
      </dgm:t>
    </dgm:pt>
    <dgm:pt modelId="{34D0CA66-FE0C-4221-A371-6048AFE222E8}" type="parTrans" cxnId="{4E3E37F6-99C6-4702-A5F3-1A0D3CA72FAA}">
      <dgm:prSet/>
      <dgm:spPr/>
      <dgm:t>
        <a:bodyPr/>
        <a:lstStyle/>
        <a:p>
          <a:endParaRPr lang="da-DK"/>
        </a:p>
      </dgm:t>
    </dgm:pt>
    <dgm:pt modelId="{79E663E7-45EB-40EA-AFD2-07A1F133FF52}" type="sibTrans" cxnId="{4E3E37F6-99C6-4702-A5F3-1A0D3CA72FAA}">
      <dgm:prSet/>
      <dgm:spPr/>
      <dgm:t>
        <a:bodyPr/>
        <a:lstStyle/>
        <a:p>
          <a:endParaRPr lang="da-DK"/>
        </a:p>
      </dgm:t>
    </dgm:pt>
    <dgm:pt modelId="{A135D614-6C24-4A74-9BDC-FED9DD545537}">
      <dgm:prSet phldrT="[Tekst]"/>
      <dgm:spPr>
        <a:solidFill>
          <a:srgbClr val="B4A082"/>
        </a:solidFill>
      </dgm:spPr>
      <dgm:t>
        <a:bodyPr/>
        <a:lstStyle/>
        <a:p>
          <a:r>
            <a:rPr lang="da-DK" dirty="0"/>
            <a:t>Praktisk info om IT, studiekort m.v.</a:t>
          </a:r>
        </a:p>
      </dgm:t>
    </dgm:pt>
    <dgm:pt modelId="{AC76CBDF-0F60-4AB9-B85D-9C68C59F43DC}" type="parTrans" cxnId="{BE9A2461-EBA0-4981-A18E-742D03A1B3A7}">
      <dgm:prSet/>
      <dgm:spPr/>
      <dgm:t>
        <a:bodyPr/>
        <a:lstStyle/>
        <a:p>
          <a:endParaRPr lang="da-DK"/>
        </a:p>
      </dgm:t>
    </dgm:pt>
    <dgm:pt modelId="{7FF2C93B-6DD9-4A77-B13D-4C80653B14AC}" type="sibTrans" cxnId="{BE9A2461-EBA0-4981-A18E-742D03A1B3A7}">
      <dgm:prSet/>
      <dgm:spPr/>
      <dgm:t>
        <a:bodyPr/>
        <a:lstStyle/>
        <a:p>
          <a:endParaRPr lang="da-DK"/>
        </a:p>
      </dgm:t>
    </dgm:pt>
    <dgm:pt modelId="{C08A206B-88CC-4442-8EC7-67B8C5C2A5E3}">
      <dgm:prSet phldrT="[Tekst]"/>
      <dgm:spPr>
        <a:solidFill>
          <a:srgbClr val="B4A082"/>
        </a:solidFill>
      </dgm:spPr>
      <dgm:t>
        <a:bodyPr/>
        <a:lstStyle/>
        <a:p>
          <a:r>
            <a:rPr lang="da-DK" dirty="0"/>
            <a:t>Information om vejledning, SU m.v. </a:t>
          </a:r>
        </a:p>
      </dgm:t>
    </dgm:pt>
    <dgm:pt modelId="{B50990E5-3E57-47ED-92D4-9EEA8246F96C}" type="parTrans" cxnId="{277DF3FC-9F0D-4A84-9E13-278F05BA20D9}">
      <dgm:prSet/>
      <dgm:spPr/>
      <dgm:t>
        <a:bodyPr/>
        <a:lstStyle/>
        <a:p>
          <a:endParaRPr lang="da-DK"/>
        </a:p>
      </dgm:t>
    </dgm:pt>
    <dgm:pt modelId="{359DCAC4-B411-4D15-89F1-57449883F664}" type="sibTrans" cxnId="{277DF3FC-9F0D-4A84-9E13-278F05BA20D9}">
      <dgm:prSet/>
      <dgm:spPr/>
      <dgm:t>
        <a:bodyPr/>
        <a:lstStyle/>
        <a:p>
          <a:endParaRPr lang="da-DK"/>
        </a:p>
      </dgm:t>
    </dgm:pt>
    <dgm:pt modelId="{394D5CEF-E82B-401E-BBD4-29A10BC21E62}">
      <dgm:prSet phldrT="[Tekst]"/>
      <dgm:spPr>
        <a:solidFill>
          <a:srgbClr val="B4A082"/>
        </a:solidFill>
      </dgm:spPr>
      <dgm:t>
        <a:bodyPr/>
        <a:lstStyle/>
        <a:p>
          <a:r>
            <a:rPr lang="da-DK" dirty="0"/>
            <a:t>Elevdemokrati og medbestemmelse</a:t>
          </a:r>
        </a:p>
      </dgm:t>
    </dgm:pt>
    <dgm:pt modelId="{550242B8-7A12-4AF1-98D3-D4111AEF2D8B}" type="parTrans" cxnId="{3F98A820-2166-463C-ACEA-FBB9D0B6271E}">
      <dgm:prSet/>
      <dgm:spPr/>
      <dgm:t>
        <a:bodyPr/>
        <a:lstStyle/>
        <a:p>
          <a:endParaRPr lang="da-DK"/>
        </a:p>
      </dgm:t>
    </dgm:pt>
    <dgm:pt modelId="{38FC2D24-1827-4A30-8C17-6E2590C17D54}" type="sibTrans" cxnId="{3F98A820-2166-463C-ACEA-FBB9D0B6271E}">
      <dgm:prSet/>
      <dgm:spPr/>
      <dgm:t>
        <a:bodyPr/>
        <a:lstStyle/>
        <a:p>
          <a:endParaRPr lang="da-DK"/>
        </a:p>
      </dgm:t>
    </dgm:pt>
    <dgm:pt modelId="{C663607B-D6A9-4852-B717-FD4BDCA7F34D}" type="pres">
      <dgm:prSet presAssocID="{55E6B72E-924D-461C-B161-65340F72BD01}" presName="linearFlow" presStyleCnt="0">
        <dgm:presLayoutVars>
          <dgm:dir/>
          <dgm:resizeHandles val="exact"/>
        </dgm:presLayoutVars>
      </dgm:prSet>
      <dgm:spPr/>
    </dgm:pt>
    <dgm:pt modelId="{CE81AC25-2EC2-4026-BE63-5D7DB705D054}" type="pres">
      <dgm:prSet presAssocID="{765C5FEF-7EFC-4CB1-AF04-A116BE8CCF87}" presName="composite" presStyleCnt="0"/>
      <dgm:spPr/>
    </dgm:pt>
    <dgm:pt modelId="{AA414102-E259-4664-B6F1-6BCF8D5E6CC4}" type="pres">
      <dgm:prSet presAssocID="{765C5FEF-7EFC-4CB1-AF04-A116BE8CCF87}" presName="imgShp" presStyleLbl="fgImgPlace1" presStyleIdx="0" presStyleCnt="4"/>
      <dgm:spPr>
        <a:blipFill>
          <a:blip xmlns:r="http://schemas.openxmlformats.org/officeDocument/2006/relationships"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  <dgm:pt modelId="{C478061E-20D6-4245-BAE9-95C83431690D}" type="pres">
      <dgm:prSet presAssocID="{765C5FEF-7EFC-4CB1-AF04-A116BE8CCF87}" presName="txShp" presStyleLbl="node1" presStyleIdx="0" presStyleCnt="4">
        <dgm:presLayoutVars>
          <dgm:bulletEnabled val="1"/>
        </dgm:presLayoutVars>
      </dgm:prSet>
      <dgm:spPr/>
    </dgm:pt>
    <dgm:pt modelId="{574D54F9-52CE-4E59-B59D-04BA90ACC273}" type="pres">
      <dgm:prSet presAssocID="{79E663E7-45EB-40EA-AFD2-07A1F133FF52}" presName="spacing" presStyleCnt="0"/>
      <dgm:spPr/>
    </dgm:pt>
    <dgm:pt modelId="{A08A79DA-A93D-4E59-99FE-AC469E06F66C}" type="pres">
      <dgm:prSet presAssocID="{A135D614-6C24-4A74-9BDC-FED9DD545537}" presName="composite" presStyleCnt="0"/>
      <dgm:spPr/>
    </dgm:pt>
    <dgm:pt modelId="{0B00FC16-35CC-4421-99F8-F34E6E85E38C}" type="pres">
      <dgm:prSet presAssocID="{A135D614-6C24-4A74-9BDC-FED9DD545537}" presName="imgShp" presStyleLbl="fgImgPlace1" presStyleIdx="1" presStyleCnt="4"/>
      <dgm:spPr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8088CA1E-B3CC-49CF-8A68-2362C31FEC8A}" type="pres">
      <dgm:prSet presAssocID="{A135D614-6C24-4A74-9BDC-FED9DD545537}" presName="txShp" presStyleLbl="node1" presStyleIdx="1" presStyleCnt="4">
        <dgm:presLayoutVars>
          <dgm:bulletEnabled val="1"/>
        </dgm:presLayoutVars>
      </dgm:prSet>
      <dgm:spPr/>
    </dgm:pt>
    <dgm:pt modelId="{1D3B2622-07F6-47F0-B18C-DAA68DDB7271}" type="pres">
      <dgm:prSet presAssocID="{7FF2C93B-6DD9-4A77-B13D-4C80653B14AC}" presName="spacing" presStyleCnt="0"/>
      <dgm:spPr/>
    </dgm:pt>
    <dgm:pt modelId="{590896F2-2CFE-472B-89BC-525E2055D6EE}" type="pres">
      <dgm:prSet presAssocID="{C08A206B-88CC-4442-8EC7-67B8C5C2A5E3}" presName="composite" presStyleCnt="0"/>
      <dgm:spPr/>
    </dgm:pt>
    <dgm:pt modelId="{21D204D9-E896-47B3-B629-D54C84A6731C}" type="pres">
      <dgm:prSet presAssocID="{C08A206B-88CC-4442-8EC7-67B8C5C2A5E3}" presName="imgShp" presStyleLbl="fgImgPlace1" presStyleIdx="2" presStyleCnt="4" custLinFactNeighborX="1915" custLinFactNeighborY="148"/>
      <dgm:spPr>
        <a:blipFill dpi="0" rotWithShape="1">
          <a:blip xmlns:r="http://schemas.openxmlformats.org/officeDocument/2006/relationships"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632" r="-18360" b="-25000"/>
          </a:stretch>
        </a:blipFill>
      </dgm:spPr>
    </dgm:pt>
    <dgm:pt modelId="{DB58736B-C544-449B-9800-116E5414E585}" type="pres">
      <dgm:prSet presAssocID="{C08A206B-88CC-4442-8EC7-67B8C5C2A5E3}" presName="txShp" presStyleLbl="node1" presStyleIdx="2" presStyleCnt="4">
        <dgm:presLayoutVars>
          <dgm:bulletEnabled val="1"/>
        </dgm:presLayoutVars>
      </dgm:prSet>
      <dgm:spPr/>
    </dgm:pt>
    <dgm:pt modelId="{319DBAB5-426F-4201-8AF3-5D00B3D42A32}" type="pres">
      <dgm:prSet presAssocID="{359DCAC4-B411-4D15-89F1-57449883F664}" presName="spacing" presStyleCnt="0"/>
      <dgm:spPr/>
    </dgm:pt>
    <dgm:pt modelId="{FA5C374C-E26A-4415-8DA5-C6023351CC50}" type="pres">
      <dgm:prSet presAssocID="{394D5CEF-E82B-401E-BBD4-29A10BC21E62}" presName="composite" presStyleCnt="0"/>
      <dgm:spPr/>
    </dgm:pt>
    <dgm:pt modelId="{04A108A2-2294-4C2B-8FB2-BDE6CDBEDEC4}" type="pres">
      <dgm:prSet presAssocID="{394D5CEF-E82B-401E-BBD4-29A10BC21E62}" presName="imgShp" presStyleLbl="fgImgPlace1" presStyleIdx="3" presStyleCnt="4" custLinFactNeighborX="1915" custLinFactNeighborY="148"/>
      <dgm:spPr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</dgm:spPr>
    </dgm:pt>
    <dgm:pt modelId="{29E1BBE4-1FD3-4135-96A0-90893592E37E}" type="pres">
      <dgm:prSet presAssocID="{394D5CEF-E82B-401E-BBD4-29A10BC21E62}" presName="txShp" presStyleLbl="node1" presStyleIdx="3" presStyleCnt="4">
        <dgm:presLayoutVars>
          <dgm:bulletEnabled val="1"/>
        </dgm:presLayoutVars>
      </dgm:prSet>
      <dgm:spPr/>
    </dgm:pt>
  </dgm:ptLst>
  <dgm:cxnLst>
    <dgm:cxn modelId="{3F98A820-2166-463C-ACEA-FBB9D0B6271E}" srcId="{55E6B72E-924D-461C-B161-65340F72BD01}" destId="{394D5CEF-E82B-401E-BBD4-29A10BC21E62}" srcOrd="3" destOrd="0" parTransId="{550242B8-7A12-4AF1-98D3-D4111AEF2D8B}" sibTransId="{38FC2D24-1827-4A30-8C17-6E2590C17D54}"/>
    <dgm:cxn modelId="{BFA78236-6082-4922-9F73-91CD7305D54C}" type="presOf" srcId="{C08A206B-88CC-4442-8EC7-67B8C5C2A5E3}" destId="{DB58736B-C544-449B-9800-116E5414E585}" srcOrd="0" destOrd="0" presId="urn:microsoft.com/office/officeart/2005/8/layout/vList3"/>
    <dgm:cxn modelId="{BE9A2461-EBA0-4981-A18E-742D03A1B3A7}" srcId="{55E6B72E-924D-461C-B161-65340F72BD01}" destId="{A135D614-6C24-4A74-9BDC-FED9DD545537}" srcOrd="1" destOrd="0" parTransId="{AC76CBDF-0F60-4AB9-B85D-9C68C59F43DC}" sibTransId="{7FF2C93B-6DD9-4A77-B13D-4C80653B14AC}"/>
    <dgm:cxn modelId="{DD5EEF99-4AFB-49F4-905C-EF73B487706A}" type="presOf" srcId="{A135D614-6C24-4A74-9BDC-FED9DD545537}" destId="{8088CA1E-B3CC-49CF-8A68-2362C31FEC8A}" srcOrd="0" destOrd="0" presId="urn:microsoft.com/office/officeart/2005/8/layout/vList3"/>
    <dgm:cxn modelId="{1C0E67A2-1DAD-40D5-83B7-9E44F76F692C}" type="presOf" srcId="{55E6B72E-924D-461C-B161-65340F72BD01}" destId="{C663607B-D6A9-4852-B717-FD4BDCA7F34D}" srcOrd="0" destOrd="0" presId="urn:microsoft.com/office/officeart/2005/8/layout/vList3"/>
    <dgm:cxn modelId="{F5C313BC-71CF-4F05-B04A-32862EEE0EDE}" type="presOf" srcId="{765C5FEF-7EFC-4CB1-AF04-A116BE8CCF87}" destId="{C478061E-20D6-4245-BAE9-95C83431690D}" srcOrd="0" destOrd="0" presId="urn:microsoft.com/office/officeart/2005/8/layout/vList3"/>
    <dgm:cxn modelId="{B92AAEE4-27C6-40DF-9554-3677C0C984C9}" type="presOf" srcId="{394D5CEF-E82B-401E-BBD4-29A10BC21E62}" destId="{29E1BBE4-1FD3-4135-96A0-90893592E37E}" srcOrd="0" destOrd="0" presId="urn:microsoft.com/office/officeart/2005/8/layout/vList3"/>
    <dgm:cxn modelId="{4E3E37F6-99C6-4702-A5F3-1A0D3CA72FAA}" srcId="{55E6B72E-924D-461C-B161-65340F72BD01}" destId="{765C5FEF-7EFC-4CB1-AF04-A116BE8CCF87}" srcOrd="0" destOrd="0" parTransId="{34D0CA66-FE0C-4221-A371-6048AFE222E8}" sibTransId="{79E663E7-45EB-40EA-AFD2-07A1F133FF52}"/>
    <dgm:cxn modelId="{277DF3FC-9F0D-4A84-9E13-278F05BA20D9}" srcId="{55E6B72E-924D-461C-B161-65340F72BD01}" destId="{C08A206B-88CC-4442-8EC7-67B8C5C2A5E3}" srcOrd="2" destOrd="0" parTransId="{B50990E5-3E57-47ED-92D4-9EEA8246F96C}" sibTransId="{359DCAC4-B411-4D15-89F1-57449883F664}"/>
    <dgm:cxn modelId="{B031A01B-F795-4CA3-8F92-9958D559309F}" type="presParOf" srcId="{C663607B-D6A9-4852-B717-FD4BDCA7F34D}" destId="{CE81AC25-2EC2-4026-BE63-5D7DB705D054}" srcOrd="0" destOrd="0" presId="urn:microsoft.com/office/officeart/2005/8/layout/vList3"/>
    <dgm:cxn modelId="{64AB53C6-30FA-49AB-B32D-107E8D307804}" type="presParOf" srcId="{CE81AC25-2EC2-4026-BE63-5D7DB705D054}" destId="{AA414102-E259-4664-B6F1-6BCF8D5E6CC4}" srcOrd="0" destOrd="0" presId="urn:microsoft.com/office/officeart/2005/8/layout/vList3"/>
    <dgm:cxn modelId="{836C584B-B01A-4A3F-AAFC-28A26CBF5F7D}" type="presParOf" srcId="{CE81AC25-2EC2-4026-BE63-5D7DB705D054}" destId="{C478061E-20D6-4245-BAE9-95C83431690D}" srcOrd="1" destOrd="0" presId="urn:microsoft.com/office/officeart/2005/8/layout/vList3"/>
    <dgm:cxn modelId="{241A6384-2D98-4218-8209-FA56B3686687}" type="presParOf" srcId="{C663607B-D6A9-4852-B717-FD4BDCA7F34D}" destId="{574D54F9-52CE-4E59-B59D-04BA90ACC273}" srcOrd="1" destOrd="0" presId="urn:microsoft.com/office/officeart/2005/8/layout/vList3"/>
    <dgm:cxn modelId="{486DA5F6-E45F-45FD-BD8B-71D81C17CA15}" type="presParOf" srcId="{C663607B-D6A9-4852-B717-FD4BDCA7F34D}" destId="{A08A79DA-A93D-4E59-99FE-AC469E06F66C}" srcOrd="2" destOrd="0" presId="urn:microsoft.com/office/officeart/2005/8/layout/vList3"/>
    <dgm:cxn modelId="{B43049DF-6330-4D58-8CEA-B1E384FC0A73}" type="presParOf" srcId="{A08A79DA-A93D-4E59-99FE-AC469E06F66C}" destId="{0B00FC16-35CC-4421-99F8-F34E6E85E38C}" srcOrd="0" destOrd="0" presId="urn:microsoft.com/office/officeart/2005/8/layout/vList3"/>
    <dgm:cxn modelId="{FCA2A007-5B43-41C1-97B5-1725F66F6701}" type="presParOf" srcId="{A08A79DA-A93D-4E59-99FE-AC469E06F66C}" destId="{8088CA1E-B3CC-49CF-8A68-2362C31FEC8A}" srcOrd="1" destOrd="0" presId="urn:microsoft.com/office/officeart/2005/8/layout/vList3"/>
    <dgm:cxn modelId="{F3C7BFDF-E586-45C6-863E-CCF7C81DF09C}" type="presParOf" srcId="{C663607B-D6A9-4852-B717-FD4BDCA7F34D}" destId="{1D3B2622-07F6-47F0-B18C-DAA68DDB7271}" srcOrd="3" destOrd="0" presId="urn:microsoft.com/office/officeart/2005/8/layout/vList3"/>
    <dgm:cxn modelId="{C0E18534-6D5F-41FA-8369-44FA6C828AF3}" type="presParOf" srcId="{C663607B-D6A9-4852-B717-FD4BDCA7F34D}" destId="{590896F2-2CFE-472B-89BC-525E2055D6EE}" srcOrd="4" destOrd="0" presId="urn:microsoft.com/office/officeart/2005/8/layout/vList3"/>
    <dgm:cxn modelId="{6E3FD17D-01E3-42F9-A87C-63732CC62772}" type="presParOf" srcId="{590896F2-2CFE-472B-89BC-525E2055D6EE}" destId="{21D204D9-E896-47B3-B629-D54C84A6731C}" srcOrd="0" destOrd="0" presId="urn:microsoft.com/office/officeart/2005/8/layout/vList3"/>
    <dgm:cxn modelId="{27FC4C07-7FF8-4C4E-8E92-05EADC370E53}" type="presParOf" srcId="{590896F2-2CFE-472B-89BC-525E2055D6EE}" destId="{DB58736B-C544-449B-9800-116E5414E585}" srcOrd="1" destOrd="0" presId="urn:microsoft.com/office/officeart/2005/8/layout/vList3"/>
    <dgm:cxn modelId="{A5291AAA-B968-4852-B043-66BFAC3299BE}" type="presParOf" srcId="{C663607B-D6A9-4852-B717-FD4BDCA7F34D}" destId="{319DBAB5-426F-4201-8AF3-5D00B3D42A32}" srcOrd="5" destOrd="0" presId="urn:microsoft.com/office/officeart/2005/8/layout/vList3"/>
    <dgm:cxn modelId="{D0966B91-016E-439A-AC65-89A8530A9119}" type="presParOf" srcId="{C663607B-D6A9-4852-B717-FD4BDCA7F34D}" destId="{FA5C374C-E26A-4415-8DA5-C6023351CC50}" srcOrd="6" destOrd="0" presId="urn:microsoft.com/office/officeart/2005/8/layout/vList3"/>
    <dgm:cxn modelId="{EF11BB0C-E0B5-4AAC-82E8-ED9923EAB027}" type="presParOf" srcId="{FA5C374C-E26A-4415-8DA5-C6023351CC50}" destId="{04A108A2-2294-4C2B-8FB2-BDE6CDBEDEC4}" srcOrd="0" destOrd="0" presId="urn:microsoft.com/office/officeart/2005/8/layout/vList3"/>
    <dgm:cxn modelId="{FCF279C6-54BB-469D-A625-323C96680295}" type="presParOf" srcId="{FA5C374C-E26A-4415-8DA5-C6023351CC50}" destId="{29E1BBE4-1FD3-4135-96A0-90893592E37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78061E-20D6-4245-BAE9-95C83431690D}">
      <dsp:nvSpPr>
        <dsp:cNvPr id="0" name=""/>
        <dsp:cNvSpPr/>
      </dsp:nvSpPr>
      <dsp:spPr>
        <a:xfrm rot="10800000">
          <a:off x="1150090" y="570"/>
          <a:ext cx="3519469" cy="1054430"/>
        </a:xfrm>
        <a:prstGeom prst="homePlate">
          <a:avLst/>
        </a:prstGeom>
        <a:solidFill>
          <a:srgbClr val="B4A0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974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Ordensregler og rettigheder og pligter i uddannelsen</a:t>
          </a:r>
        </a:p>
      </dsp:txBody>
      <dsp:txXfrm rot="10800000">
        <a:off x="1413697" y="570"/>
        <a:ext cx="3255862" cy="1054430"/>
      </dsp:txXfrm>
    </dsp:sp>
    <dsp:sp modelId="{AA414102-E259-4664-B6F1-6BCF8D5E6CC4}">
      <dsp:nvSpPr>
        <dsp:cNvPr id="0" name=""/>
        <dsp:cNvSpPr/>
      </dsp:nvSpPr>
      <dsp:spPr>
        <a:xfrm>
          <a:off x="622875" y="570"/>
          <a:ext cx="1054430" cy="1054430"/>
        </a:xfrm>
        <a:prstGeom prst="ellipse">
          <a:avLst/>
        </a:prstGeom>
        <a:blipFill>
          <a:blip xmlns:r="http://schemas.openxmlformats.org/officeDocument/2006/relationships" r:embed="rId1" cstate="hqprint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88CA1E-B3CC-49CF-8A68-2362C31FEC8A}">
      <dsp:nvSpPr>
        <dsp:cNvPr id="0" name=""/>
        <dsp:cNvSpPr/>
      </dsp:nvSpPr>
      <dsp:spPr>
        <a:xfrm rot="10800000">
          <a:off x="1150090" y="1369755"/>
          <a:ext cx="3519469" cy="1054430"/>
        </a:xfrm>
        <a:prstGeom prst="homePlate">
          <a:avLst/>
        </a:prstGeom>
        <a:solidFill>
          <a:srgbClr val="B4A0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974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Praktisk info om IT, studiekort m.v.</a:t>
          </a:r>
        </a:p>
      </dsp:txBody>
      <dsp:txXfrm rot="10800000">
        <a:off x="1413697" y="1369755"/>
        <a:ext cx="3255862" cy="1054430"/>
      </dsp:txXfrm>
    </dsp:sp>
    <dsp:sp modelId="{0B00FC16-35CC-4421-99F8-F34E6E85E38C}">
      <dsp:nvSpPr>
        <dsp:cNvPr id="0" name=""/>
        <dsp:cNvSpPr/>
      </dsp:nvSpPr>
      <dsp:spPr>
        <a:xfrm>
          <a:off x="622875" y="1369755"/>
          <a:ext cx="1054430" cy="105443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58736B-C544-449B-9800-116E5414E585}">
      <dsp:nvSpPr>
        <dsp:cNvPr id="0" name=""/>
        <dsp:cNvSpPr/>
      </dsp:nvSpPr>
      <dsp:spPr>
        <a:xfrm rot="10800000">
          <a:off x="1150090" y="2738941"/>
          <a:ext cx="3519469" cy="1054430"/>
        </a:xfrm>
        <a:prstGeom prst="homePlate">
          <a:avLst/>
        </a:prstGeom>
        <a:solidFill>
          <a:srgbClr val="B4A0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974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Information om vejledning, SU m.v. </a:t>
          </a:r>
        </a:p>
      </dsp:txBody>
      <dsp:txXfrm rot="10800000">
        <a:off x="1413697" y="2738941"/>
        <a:ext cx="3255862" cy="1054430"/>
      </dsp:txXfrm>
    </dsp:sp>
    <dsp:sp modelId="{21D204D9-E896-47B3-B629-D54C84A6731C}">
      <dsp:nvSpPr>
        <dsp:cNvPr id="0" name=""/>
        <dsp:cNvSpPr/>
      </dsp:nvSpPr>
      <dsp:spPr>
        <a:xfrm>
          <a:off x="643067" y="2740501"/>
          <a:ext cx="1054430" cy="1054430"/>
        </a:xfrm>
        <a:prstGeom prst="ellipse">
          <a:avLst/>
        </a:prstGeom>
        <a:blipFill dpi="0" rotWithShape="1">
          <a:blip xmlns:r="http://schemas.openxmlformats.org/officeDocument/2006/relationships" r:embed="rId5" cstate="hq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3632" r="-18360" b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E1BBE4-1FD3-4135-96A0-90893592E37E}">
      <dsp:nvSpPr>
        <dsp:cNvPr id="0" name=""/>
        <dsp:cNvSpPr/>
      </dsp:nvSpPr>
      <dsp:spPr>
        <a:xfrm rot="10800000">
          <a:off x="1150090" y="4108126"/>
          <a:ext cx="3519469" cy="1054430"/>
        </a:xfrm>
        <a:prstGeom prst="homePlate">
          <a:avLst/>
        </a:prstGeom>
        <a:solidFill>
          <a:srgbClr val="B4A08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64974" tIns="80010" rIns="149352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a-DK" sz="2100" kern="1200" dirty="0"/>
            <a:t>Elevdemokrati og medbestemmelse</a:t>
          </a:r>
        </a:p>
      </dsp:txBody>
      <dsp:txXfrm rot="10800000">
        <a:off x="1413697" y="4108126"/>
        <a:ext cx="3255862" cy="1054430"/>
      </dsp:txXfrm>
    </dsp:sp>
    <dsp:sp modelId="{04A108A2-2294-4C2B-8FB2-BDE6CDBEDEC4}">
      <dsp:nvSpPr>
        <dsp:cNvPr id="0" name=""/>
        <dsp:cNvSpPr/>
      </dsp:nvSpPr>
      <dsp:spPr>
        <a:xfrm>
          <a:off x="643067" y="4108696"/>
          <a:ext cx="1054430" cy="1054430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8000" r="-4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645A1E-799D-4534-B188-7A0937E5AC1F}" type="datetimeFigureOut">
              <a:rPr lang="da-DK" smtClean="0"/>
              <a:t>25-03-2025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9B613D-47B2-4BBB-A9A7-29152D6E072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127765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QvX3qMoxGMI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ias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142172-561C-498F-A16F-0ECF3FE32495}" type="slidenum">
              <a:rPr lang="da-DK" smtClean="0"/>
              <a:t>9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92063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chemeClr val="accent1"/>
              </a:buClr>
            </a:pPr>
            <a:r>
              <a:rPr lang="da-DK" sz="1200" dirty="0"/>
              <a:t>CIT Supportgruppe:</a:t>
            </a:r>
          </a:p>
          <a:p>
            <a:pPr>
              <a:buClr>
                <a:schemeClr val="accent1"/>
              </a:buClr>
            </a:pPr>
            <a:r>
              <a:rPr lang="da-DK" sz="1200" dirty="0"/>
              <a:t>- Per Wissing – underviser </a:t>
            </a:r>
          </a:p>
          <a:p>
            <a:pPr>
              <a:buClr>
                <a:schemeClr val="accent1"/>
              </a:buClr>
            </a:pPr>
            <a:r>
              <a:rPr lang="da-DK" sz="1200" dirty="0"/>
              <a:t>- Tine Thomine Drud Jensen - underviser</a:t>
            </a:r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B613D-47B2-4BBB-A9A7-29152D6E072E}" type="slidenum">
              <a:rPr lang="da-DK" smtClean="0"/>
              <a:t>10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87988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Og </a:t>
            </a:r>
            <a:r>
              <a:rPr lang="da-DK" b="1" dirty="0"/>
              <a:t>HVIS</a:t>
            </a:r>
            <a:r>
              <a:rPr lang="da-DK" baseline="0" dirty="0"/>
              <a:t> I nu – </a:t>
            </a:r>
            <a:r>
              <a:rPr lang="da-DK" baseline="0"/>
              <a:t>mod forventning -  </a:t>
            </a:r>
            <a:r>
              <a:rPr lang="da-DK" baseline="0" dirty="0"/>
              <a:t>ikke </a:t>
            </a:r>
            <a:r>
              <a:rPr lang="da-DK" i="1" baseline="0" dirty="0"/>
              <a:t>kan</a:t>
            </a:r>
            <a:r>
              <a:rPr lang="da-DK" baseline="0" dirty="0"/>
              <a:t> holde jer til efter skoletid:</a:t>
            </a:r>
          </a:p>
          <a:p>
            <a:r>
              <a:rPr lang="da-DK" baseline="0" dirty="0"/>
              <a:t>Gå en tur og ryg uden for synsvidde  - </a:t>
            </a:r>
            <a:r>
              <a:rPr lang="da-DK" b="1" baseline="0" dirty="0"/>
              <a:t>MEN</a:t>
            </a:r>
            <a:r>
              <a:rPr lang="da-DK" baseline="0" dirty="0"/>
              <a:t> tag skodder og andet affald med </a:t>
            </a:r>
            <a:r>
              <a:rPr lang="da-DK" u="sng" baseline="0" dirty="0"/>
              <a:t>tilbage</a:t>
            </a:r>
            <a:r>
              <a:rPr lang="da-DK" u="none" baseline="0" dirty="0"/>
              <a:t> – </a:t>
            </a:r>
          </a:p>
          <a:p>
            <a:r>
              <a:rPr lang="da-DK" u="none" baseline="0" dirty="0"/>
              <a:t>Ellers får vi klager fra </a:t>
            </a:r>
            <a:r>
              <a:rPr lang="da-DK" u="none" baseline="0" dirty="0" err="1"/>
              <a:t>nabo’er</a:t>
            </a:r>
            <a:r>
              <a:rPr lang="da-DK" u="none" baseline="0" dirty="0"/>
              <a:t> og </a:t>
            </a:r>
            <a:r>
              <a:rPr lang="da-DK" u="none" baseline="0" dirty="0" err="1"/>
              <a:t>genbo’ere</a:t>
            </a:r>
            <a:r>
              <a:rPr lang="da-DK" u="none" baseline="0" dirty="0"/>
              <a:t> – og bliver tvunget til at stramme op på regler, kontrol og konsekvenser…</a:t>
            </a:r>
            <a:endParaRPr lang="da-DK" u="none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B613D-47B2-4BBB-A9A7-29152D6E072E}" type="slidenum">
              <a:rPr lang="da-DK" smtClean="0"/>
              <a:t>11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15486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a-DK" sz="1200" dirty="0">
                <a:hlinkClick r:id="rId3"/>
              </a:rPr>
              <a:t>https://www.youtube.com/watch?v=QvX3qMoxGMI</a:t>
            </a:r>
            <a:br>
              <a:rPr lang="da-DK" sz="1200" dirty="0"/>
            </a:b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B613D-47B2-4BBB-A9A7-29152D6E072E}" type="slidenum">
              <a:rPr lang="da-DK" smtClean="0"/>
              <a:t>15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22502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sz="1600" dirty="0"/>
              <a:t>Kontaktlærer</a:t>
            </a:r>
          </a:p>
          <a:p>
            <a:pPr lvl="1"/>
            <a:r>
              <a:rPr lang="da-DK" sz="1400" dirty="0"/>
              <a:t>Hjælper og vejleder i forhold til fagene.</a:t>
            </a:r>
          </a:p>
          <a:p>
            <a:pPr marL="457200" lvl="1" indent="0">
              <a:buNone/>
            </a:pPr>
            <a:endParaRPr lang="da-DK" sz="1600" dirty="0"/>
          </a:p>
          <a:p>
            <a:r>
              <a:rPr lang="da-DK" sz="1600" dirty="0"/>
              <a:t>Vejledere</a:t>
            </a:r>
          </a:p>
          <a:p>
            <a:pPr lvl="1"/>
            <a:r>
              <a:rPr lang="da-DK" sz="1400" dirty="0"/>
              <a:t>Hjælper og vejleder i forhold til studiet, merit og godskrivning.</a:t>
            </a:r>
          </a:p>
          <a:p>
            <a:endParaRPr lang="da-DK" sz="1600" dirty="0"/>
          </a:p>
          <a:p>
            <a:r>
              <a:rPr lang="da-DK" sz="1600" dirty="0"/>
              <a:t>Elevadministrationen (</a:t>
            </a:r>
            <a:r>
              <a:rPr lang="da-DK" sz="1400" dirty="0"/>
              <a:t>Lotte Hansen – GF2, Stella Klausen – HF</a:t>
            </a:r>
            <a:r>
              <a:rPr lang="da-DK" sz="1600" dirty="0"/>
              <a:t>)</a:t>
            </a:r>
          </a:p>
          <a:p>
            <a:pPr lvl="1"/>
            <a:r>
              <a:rPr lang="da-DK" sz="1400" dirty="0"/>
              <a:t>Hjælper med skoleophold</a:t>
            </a:r>
          </a:p>
          <a:p>
            <a:endParaRPr lang="da-DK" sz="1600" dirty="0"/>
          </a:p>
          <a:p>
            <a:r>
              <a:rPr lang="da-DK" sz="1600" dirty="0"/>
              <a:t>Uddannelseskonsulenterne ( Annette Thestrup, Alex Brun)</a:t>
            </a:r>
          </a:p>
          <a:p>
            <a:pPr lvl="1"/>
            <a:r>
              <a:rPr lang="da-DK" sz="1400" dirty="0"/>
              <a:t>Hjælper og vejleder i forhold til praktikplads.</a:t>
            </a:r>
          </a:p>
          <a:p>
            <a:pPr lvl="1"/>
            <a:endParaRPr lang="da-DK" sz="1600" dirty="0"/>
          </a:p>
          <a:p>
            <a:r>
              <a:rPr lang="da-DK" sz="1600" dirty="0"/>
              <a:t>Driftskoordinator </a:t>
            </a:r>
            <a:r>
              <a:rPr lang="da-DK" sz="1200" dirty="0"/>
              <a:t>(Pia Bøgel Hansen – lokale E328a)</a:t>
            </a:r>
          </a:p>
          <a:p>
            <a:pPr marL="0" indent="0">
              <a:buNone/>
              <a:tabLst>
                <a:tab pos="363538" algn="l"/>
              </a:tabLst>
            </a:pPr>
            <a:r>
              <a:rPr lang="da-DK" sz="1600" dirty="0"/>
              <a:t>	</a:t>
            </a:r>
            <a:r>
              <a:rPr lang="da-DK" sz="1600" dirty="0" err="1"/>
              <a:t>Frontdesk</a:t>
            </a:r>
            <a:r>
              <a:rPr lang="da-DK" sz="1600" dirty="0"/>
              <a:t> </a:t>
            </a:r>
            <a:r>
              <a:rPr lang="da-DK" sz="1400" dirty="0"/>
              <a:t>(Marianne Primdahl –receptionen)</a:t>
            </a:r>
          </a:p>
          <a:p>
            <a:pPr lvl="1"/>
            <a:r>
              <a:rPr lang="da-DK" sz="1400" dirty="0"/>
              <a:t>Kan begge hjælpe med skema og lokaler</a:t>
            </a:r>
          </a:p>
          <a:p>
            <a:endParaRPr lang="da-DK" dirty="0"/>
          </a:p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B613D-47B2-4BBB-A9A7-29152D6E072E}" type="slidenum">
              <a:rPr lang="da-DK" smtClean="0"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953262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B613D-47B2-4BBB-A9A7-29152D6E072E}" type="slidenum">
              <a:rPr lang="da-DK" smtClean="0"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292959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21/11-2022: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Husk at vi har sygeplejerske på adressen i dag </a:t>
            </a:r>
          </a:p>
          <a:p>
            <a:r>
              <a:rPr lang="da-DK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Anne Marie sidder i lokale E132</a:t>
            </a:r>
            <a:endParaRPr lang="da-DK" dirty="0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B613D-47B2-4BBB-A9A7-29152D6E072E}" type="slidenum">
              <a:rPr lang="da-DK" smtClean="0"/>
              <a:t>20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8672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lidebille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dsholder til no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Dette</a:t>
            </a:r>
            <a:r>
              <a:rPr lang="da-DK" baseline="0" dirty="0"/>
              <a:t> er de timer der er lærer-dækning…</a:t>
            </a:r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E9B613D-47B2-4BBB-A9A7-29152D6E072E}" type="slidenum">
              <a:rPr lang="da-DK" smtClean="0"/>
              <a:t>27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281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2901B5C-9337-47EA-AC44-BC5D4ABC4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da-DK"/>
              <a:t>Klik på ikonet for at tilføje et billede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668AF-7D11-4A4C-AC88-FAFF98203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0000" y="1262270"/>
            <a:ext cx="4693800" cy="2941982"/>
          </a:xfrm>
        </p:spPr>
        <p:txBody>
          <a:bodyPr anchor="t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2E479-28CB-4034-A1E6-A02E383B8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000" y="4518000"/>
            <a:ext cx="4693800" cy="73979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6178E-C2BF-4A48-81F3-31CC1257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D43AB-4A67-48DB-9CD2-1DD1561B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9C436-FD6A-4DC8-835B-6386F51F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F1AAE37-1E69-424D-8E46-1798161D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9069" y="6011311"/>
            <a:ext cx="2206548" cy="3931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F08AB32-C5FE-4B03-97D2-B5BF01946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9069" y="6011311"/>
            <a:ext cx="2206548" cy="3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9708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E81363-279D-4C5D-A70D-06EED8A03F4A}"/>
              </a:ext>
            </a:extLst>
          </p:cNvPr>
          <p:cNvSpPr/>
          <p:nvPr userDrawn="1"/>
        </p:nvSpPr>
        <p:spPr>
          <a:xfrm>
            <a:off x="1" y="0"/>
            <a:ext cx="8666922" cy="5454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C1DE62-5EFE-46E8-B95E-3FD47BE2AA47}"/>
              </a:ext>
            </a:extLst>
          </p:cNvPr>
          <p:cNvSpPr/>
          <p:nvPr userDrawn="1"/>
        </p:nvSpPr>
        <p:spPr>
          <a:xfrm>
            <a:off x="1773141" y="985962"/>
            <a:ext cx="10418859" cy="5872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19050-250C-41BB-9543-935DBF9B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714" y="2035534"/>
            <a:ext cx="8524736" cy="2526941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9993D-E07F-4C67-AA4A-5434F3F01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714" y="4659464"/>
            <a:ext cx="8524736" cy="85079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6DF9957-CCEE-4D25-81C5-0D50F07E9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9069" y="6011311"/>
            <a:ext cx="2206548" cy="3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10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44C6-CE67-4E54-8411-347D53AA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88" y="620553"/>
            <a:ext cx="10837893" cy="107013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7133-EBA6-4537-9EE6-805A23C8A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88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B63B0-621C-4FED-ACED-7FF9469A1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981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52014-0B6D-4800-8730-C22E0A85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FE32B-CB9A-42A1-80AD-FF753B97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C683E-9623-4709-9422-E54A2263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5246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362D1-2D0D-4984-8076-7CEA9C677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6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B7502-4C1C-4166-A225-24004F0F3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6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3C9DD-000B-41CE-9BCE-A6BBD5CE4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139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61E5E-1397-4E78-916A-1A86ECF9C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1393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EA1C4-4742-4CF8-829B-0318355E4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5EC5C-048C-4BB7-84AE-04703422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96110D-561E-457C-B0E0-7B69898C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053B0F1-156D-4F22-B5A0-A215E2C8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88" y="620553"/>
            <a:ext cx="10837893" cy="1070135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22509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7872-1D96-4CB0-9966-276ED595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3D1C6-2ADF-4741-B3BE-20E9A51C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5BFE0-2059-48D2-938B-88E5FEC6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55B4C-2B2E-406D-BA7A-A3DAD1FE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1650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591A3-8B5C-494F-B2FB-48219E60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0FF6B-C524-4046-934E-6F86C177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B791-B9EC-4378-ADFF-0142C18E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36821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6139-AC18-4A75-82DB-1C3BE7E9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926BB-99D4-4811-8E87-F8F738DD2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D2EC4-8762-4A8F-8DE4-A226C33A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12CA6-B19E-412B-B112-A4298396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946A4-477C-48EE-A9D6-5282C4A9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07665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CE81363-279D-4C5D-A70D-06EED8A03F4A}"/>
              </a:ext>
            </a:extLst>
          </p:cNvPr>
          <p:cNvSpPr/>
          <p:nvPr userDrawn="1"/>
        </p:nvSpPr>
        <p:spPr>
          <a:xfrm>
            <a:off x="1" y="0"/>
            <a:ext cx="8666922" cy="54545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C1DE62-5EFE-46E8-B95E-3FD47BE2AA47}"/>
              </a:ext>
            </a:extLst>
          </p:cNvPr>
          <p:cNvSpPr/>
          <p:nvPr userDrawn="1"/>
        </p:nvSpPr>
        <p:spPr>
          <a:xfrm>
            <a:off x="1773141" y="985962"/>
            <a:ext cx="10418859" cy="58720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619050-250C-41BB-9543-935DBF9B6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2714" y="2035534"/>
            <a:ext cx="8524736" cy="2526941"/>
          </a:xfrm>
        </p:spPr>
        <p:txBody>
          <a:bodyPr anchor="t" anchorCtr="0">
            <a:normAutofit/>
          </a:bodyPr>
          <a:lstStyle>
            <a:lvl1pPr>
              <a:defRPr sz="3600">
                <a:solidFill>
                  <a:schemeClr val="bg1"/>
                </a:solidFill>
              </a:defRPr>
            </a:lvl1pPr>
          </a:lstStyle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99993D-E07F-4C67-AA4A-5434F3F011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22714" y="4659464"/>
            <a:ext cx="8524736" cy="850790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6DF9957-CCEE-4D25-81C5-0D50F07E983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9069" y="6011311"/>
            <a:ext cx="2206548" cy="3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843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244C6-CE67-4E54-8411-347D53AA2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88" y="620553"/>
            <a:ext cx="10837893" cy="107013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67133-EBA6-4537-9EE6-805A23C8A8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16688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BB63B0-621C-4FED-ACED-7FF9469A1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2981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B52014-0B6D-4800-8730-C22E0A859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6FE32B-CB9A-42A1-80AD-FF753B9772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CC683E-9623-4709-9422-E54A22631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8112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A362D1-2D0D-4984-8076-7CEA9C6775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6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B7502-4C1C-4166-A225-24004F0F3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66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C13C9DD-000B-41CE-9BCE-A6BBD5CE4B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139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Rediger typografien i masterens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B61E5E-1397-4E78-916A-1A86ECF9C7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1393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1EA1C4-4742-4CF8-829B-0318355E4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55EC5C-048C-4BB7-84AE-04703422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96110D-561E-457C-B0E0-7B69898C0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053B0F1-156D-4F22-B5A0-A215E2C86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88" y="620553"/>
            <a:ext cx="10837893" cy="1070135"/>
          </a:xfrm>
        </p:spPr>
        <p:txBody>
          <a:bodyPr/>
          <a:lstStyle/>
          <a:p>
            <a:r>
              <a:rPr lang="da-DK"/>
              <a:t>Klik for at redigere i master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87398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87872-1D96-4CB0-9966-276ED5951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i master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7D3D1C6-2ADF-4741-B3BE-20E9A51CA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95BFE0-2059-48D2-938B-88E5FEC6A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455B4C-2B2E-406D-BA7A-A3DAD1FE4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958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9591A3-8B5C-494F-B2FB-48219E6031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70FF6B-C524-4046-934E-6F86C177C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7AB791-B9EC-4378-ADFF-0142C18E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392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2901B5C-9337-47EA-AC44-BC5D4ABC4C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668AF-7D11-4A4C-AC88-FAFF98203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60000" y="1262270"/>
            <a:ext cx="4693800" cy="2941982"/>
          </a:xfrm>
        </p:spPr>
        <p:txBody>
          <a:bodyPr anchor="t" anchorCtr="0">
            <a:normAutofit/>
          </a:bodyPr>
          <a:lstStyle>
            <a:lvl1pPr algn="l">
              <a:defRPr sz="36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2E479-28CB-4034-A1E6-A02E383B8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0000" y="4518000"/>
            <a:ext cx="4693800" cy="739799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76178E-C2BF-4A48-81F3-31CC12574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D43AB-4A67-48DB-9CD2-1DD1561B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29C436-FD6A-4DC8-835B-6386F51F1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F1AAE37-1E69-424D-8E46-1798161DC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9069" y="6011311"/>
            <a:ext cx="2206548" cy="39312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F08AB32-C5FE-4B03-97D2-B5BF0194606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99069" y="6011311"/>
            <a:ext cx="2206548" cy="39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563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26139-AC18-4A75-82DB-1C3BE7E9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926BB-99D4-4811-8E87-F8F738DD2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D2EC4-8762-4A8F-8DE4-A226C33A6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F2E60-FA67-441D-9A25-52C7B723FF00}" type="datetimeFigureOut">
              <a:rPr lang="en-GB" smtClean="0"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12CA6-B19E-412B-B112-A4298396B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946A4-477C-48EE-A9D6-5282C4A9D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AD3233-CB61-422E-A70D-ED57739A174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2086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svg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155DD-987C-4A31-AA28-B4FA1D14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88" y="620553"/>
            <a:ext cx="10837893" cy="10701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da-DK"/>
              <a:t>Klik for at redigere i master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1AA99-9441-418E-9CFA-98D1A706C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689" y="1988024"/>
            <a:ext cx="10837893" cy="415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Rediger typografien i masterens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85867-2362-4680-9737-0717DB41A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4705"/>
            <a:ext cx="1214120" cy="190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F2E60-FA67-441D-9A25-52C7B723FF00}" type="datetimeFigureOut">
              <a:rPr lang="en-GB" smtClean="0"/>
              <a:pPr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E46D7-91BF-4490-8A15-B7151DF6F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68487" y="6404705"/>
            <a:ext cx="6255026" cy="190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6C1EB-9AE4-4CB5-BB02-B36C9BDD6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8431" y="6404705"/>
            <a:ext cx="862025" cy="190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D3233-CB61-422E-A70D-ED57739A174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B239DB-5CC2-40A9-9200-886D4C739CB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28459" y="189866"/>
            <a:ext cx="846756" cy="24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925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5155DD-987C-4A31-AA28-B4FA1D148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688" y="620553"/>
            <a:ext cx="10837893" cy="1070135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1AA99-9441-418E-9CFA-98D1A706C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6689" y="1988024"/>
            <a:ext cx="10837893" cy="415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85867-2362-4680-9737-0717DB41AB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04705"/>
            <a:ext cx="1214120" cy="190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9F2E60-FA67-441D-9A25-52C7B723FF00}" type="datetimeFigureOut">
              <a:rPr lang="en-GB" smtClean="0"/>
              <a:pPr/>
              <a:t>25/03/2025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4E46D7-91BF-4490-8A15-B7151DF6F7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968487" y="6404705"/>
            <a:ext cx="6255026" cy="190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36C1EB-9AE4-4CB5-BB02-B36C9BDD62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08431" y="6404705"/>
            <a:ext cx="862025" cy="1904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AD3233-CB61-422E-A70D-ED57739A1749}" type="slidenum">
              <a:rPr lang="en-GB" smtClean="0"/>
              <a:pPr/>
              <a:t>‹nr.›</a:t>
            </a:fld>
            <a:endParaRPr lang="en-GB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DB239DB-5CC2-40A9-9200-886D4C739CB4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028459" y="189866"/>
            <a:ext cx="846756" cy="240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11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1" r:id="rId3"/>
    <p:sldLayoutId id="2147483672" r:id="rId4"/>
    <p:sldLayoutId id="2147483673" r:id="rId5"/>
    <p:sldLayoutId id="2147483674" r:id="rId6"/>
    <p:sldLayoutId id="214748367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ware.itcn.dk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://tec.dk/erhvervsuddannelser/elev-paa-tec" TargetMode="Externa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www.youtube.com/watch?v=QvX3qMoxGMI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c.dk/erhvervsuddannelser/elev-paa-tec" TargetMode="Externa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su.dk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hyperlink" Target="https://www.tec.itslearning.com/" TargetMode="Externa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hyperlink" Target="https://tec.itslearning.com/ContentArea/ContentArea.aspx?LocationID=226220&amp;LocationType=1" TargetMode="Externa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all.uddataplus.dk/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portal.office.com/" TargetMode="Externa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.dk/erhvervsuddannelser/elev-paa-te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660000" y="1680730"/>
            <a:ext cx="4693800" cy="2837270"/>
          </a:xfrm>
        </p:spPr>
        <p:txBody>
          <a:bodyPr>
            <a:normAutofit/>
          </a:bodyPr>
          <a:lstStyle/>
          <a:p>
            <a:br>
              <a:rPr lang="da-DK" sz="4400" dirty="0"/>
            </a:br>
            <a:r>
              <a:rPr lang="da-DK" sz="4400" dirty="0"/>
              <a:t>Velkommen til TEC</a:t>
            </a:r>
          </a:p>
        </p:txBody>
      </p:sp>
      <p:sp>
        <p:nvSpPr>
          <p:cNvPr id="5" name="Undertitel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dirty="0"/>
              <a:t>Erhvervsuddannelser</a:t>
            </a:r>
          </a:p>
        </p:txBody>
      </p:sp>
      <p:pic>
        <p:nvPicPr>
          <p:cNvPr id="23" name="Pladsholder til billede 22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0" r="203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9027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/>
              <a:t>Fjernundvisning</a:t>
            </a:r>
            <a:r>
              <a:rPr lang="da-DK" dirty="0"/>
              <a:t> / </a:t>
            </a:r>
            <a:r>
              <a:rPr lang="da-DK" dirty="0" err="1"/>
              <a:t>ItsLearning</a:t>
            </a:r>
            <a:r>
              <a:rPr lang="da-DK" dirty="0"/>
              <a:t> – Problemer?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/>
              <a:t>VPN til skolen:</a:t>
            </a:r>
            <a:br>
              <a:rPr lang="da-DK" dirty="0"/>
            </a:br>
            <a:r>
              <a:rPr lang="da-DK" dirty="0"/>
              <a:t>Hvis du IKKE har en </a:t>
            </a:r>
            <a:r>
              <a:rPr lang="da-DK" dirty="0" err="1"/>
              <a:t>FortiClient</a:t>
            </a:r>
            <a:r>
              <a:rPr lang="da-DK" dirty="0"/>
              <a:t> VPN installeret, kan du hente den via </a:t>
            </a:r>
            <a:r>
              <a:rPr lang="da-DK" u="sng" dirty="0">
                <a:hlinkClick r:id="rId3"/>
              </a:rPr>
              <a:t>https://software.itcn.dk/</a:t>
            </a:r>
            <a:r>
              <a:rPr lang="da-DK" dirty="0"/>
              <a:t> - benyt dit normale skolenetværks-login til siden. Følg installationsvejledningen der. </a:t>
            </a:r>
          </a:p>
          <a:p>
            <a:pPr marL="0" indent="0">
              <a:buClr>
                <a:schemeClr val="accent1"/>
              </a:buClr>
              <a:buNone/>
            </a:pPr>
            <a:endParaRPr lang="da-DK" dirty="0"/>
          </a:p>
          <a:p>
            <a:pPr marL="0" indent="0">
              <a:buClr>
                <a:schemeClr val="accent1"/>
              </a:buClr>
              <a:buNone/>
            </a:pPr>
            <a:r>
              <a:rPr lang="da-DK" dirty="0"/>
              <a:t>Problemer med </a:t>
            </a:r>
          </a:p>
          <a:p>
            <a:pPr>
              <a:buClr>
                <a:schemeClr val="accent1"/>
              </a:buClr>
            </a:pPr>
            <a:r>
              <a:rPr lang="da-DK" dirty="0"/>
              <a:t>at komme på Zoom, </a:t>
            </a:r>
            <a:r>
              <a:rPr lang="da-DK" dirty="0" err="1"/>
              <a:t>itslearning</a:t>
            </a:r>
            <a:r>
              <a:rPr lang="da-DK" dirty="0"/>
              <a:t> og uddata </a:t>
            </a:r>
          </a:p>
          <a:p>
            <a:pPr>
              <a:buClr>
                <a:schemeClr val="accent1"/>
              </a:buClr>
            </a:pPr>
            <a:r>
              <a:rPr lang="da-DK" dirty="0"/>
              <a:t> Logins der ikke virker fx UNI-Login </a:t>
            </a:r>
          </a:p>
          <a:p>
            <a:pPr>
              <a:buClr>
                <a:schemeClr val="accent1"/>
              </a:buClr>
            </a:pPr>
            <a:r>
              <a:rPr lang="da-DK" dirty="0"/>
              <a:t> Problemer med eget udstyr fx mobil, pc., lyd </a:t>
            </a:r>
          </a:p>
          <a:p>
            <a:pPr>
              <a:buClr>
                <a:schemeClr val="accent1"/>
              </a:buClr>
            </a:pPr>
            <a:r>
              <a:rPr lang="da-DK" dirty="0"/>
              <a:t> Andre problemer …. </a:t>
            </a:r>
          </a:p>
          <a:p>
            <a:pPr>
              <a:buClr>
                <a:schemeClr val="accent1"/>
              </a:buClr>
            </a:pPr>
            <a:r>
              <a:rPr lang="da-DK" dirty="0"/>
              <a:t>Kontakt :</a:t>
            </a:r>
          </a:p>
          <a:p>
            <a:pPr marL="0" indent="0" algn="ctr">
              <a:buClr>
                <a:schemeClr val="accent1"/>
              </a:buClr>
              <a:buNone/>
            </a:pPr>
            <a:r>
              <a:rPr lang="da-DK" sz="2800" dirty="0"/>
              <a:t>CITelevsupport@tec.dk</a:t>
            </a:r>
          </a:p>
          <a:p>
            <a:pPr>
              <a:buClr>
                <a:schemeClr val="accent1"/>
              </a:buClr>
            </a:pPr>
            <a:endParaRPr lang="da-DK" dirty="0"/>
          </a:p>
          <a:p>
            <a:pPr>
              <a:buClr>
                <a:schemeClr val="accent1"/>
              </a:buClr>
            </a:pP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236468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adsholder til billede 5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5" b="10225"/>
          <a:stretch>
            <a:fillRect/>
          </a:stretch>
        </p:blipFill>
        <p:spPr/>
      </p:pic>
      <p:sp>
        <p:nvSpPr>
          <p:cNvPr id="4" name="Titel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br>
              <a:rPr lang="da-DK" dirty="0"/>
            </a:br>
            <a:endParaRPr lang="da-DK" dirty="0"/>
          </a:p>
        </p:txBody>
      </p:sp>
      <p:sp>
        <p:nvSpPr>
          <p:cNvPr id="2" name="Undertitel 1"/>
          <p:cNvSpPr>
            <a:spLocks noGrp="1"/>
          </p:cNvSpPr>
          <p:nvPr>
            <p:ph type="subTitle" idx="1"/>
          </p:nvPr>
        </p:nvSpPr>
        <p:spPr>
          <a:xfrm>
            <a:off x="6660000" y="1119561"/>
            <a:ext cx="4693800" cy="2309439"/>
          </a:xfrm>
        </p:spPr>
        <p:txBody>
          <a:bodyPr>
            <a:normAutofit/>
          </a:bodyPr>
          <a:lstStyle/>
          <a:p>
            <a:r>
              <a:rPr lang="da-DK" sz="1900" dirty="0"/>
              <a:t>På TEC har vi røgfri skoletid. </a:t>
            </a:r>
          </a:p>
          <a:p>
            <a:pPr>
              <a:lnSpc>
                <a:spcPct val="120000"/>
              </a:lnSpc>
            </a:pPr>
            <a:r>
              <a:rPr lang="da-DK" sz="1900" dirty="0"/>
              <a:t>Det betyder, at du ikke må ryge, når du er i skole - </a:t>
            </a:r>
            <a:r>
              <a:rPr lang="da-DK" sz="1900" b="1" dirty="0"/>
              <a:t>hverken på eller uden for TEC.</a:t>
            </a:r>
          </a:p>
          <a:p>
            <a:pPr>
              <a:lnSpc>
                <a:spcPct val="120000"/>
              </a:lnSpc>
            </a:pPr>
            <a:endParaRPr lang="da-DK" dirty="0"/>
          </a:p>
          <a:p>
            <a:endParaRPr lang="da-DK" dirty="0"/>
          </a:p>
        </p:txBody>
      </p:sp>
      <p:sp>
        <p:nvSpPr>
          <p:cNvPr id="11" name="Pladsholder til indhold 5"/>
          <p:cNvSpPr txBox="1">
            <a:spLocks/>
          </p:cNvSpPr>
          <p:nvPr/>
        </p:nvSpPr>
        <p:spPr>
          <a:xfrm>
            <a:off x="1533633" y="5030095"/>
            <a:ext cx="3385635" cy="13890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da-DK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22687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Vi sorterer affald</a:t>
            </a:r>
          </a:p>
        </p:txBody>
      </p:sp>
      <p:pic>
        <p:nvPicPr>
          <p:cNvPr id="6" name="Pladsholder til indhold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93" y="1690688"/>
            <a:ext cx="6335888" cy="4532823"/>
          </a:xfrm>
        </p:spPr>
      </p:pic>
      <p:sp>
        <p:nvSpPr>
          <p:cNvPr id="7" name="Tekstfelt 6"/>
          <p:cNvSpPr txBox="1"/>
          <p:nvPr/>
        </p:nvSpPr>
        <p:spPr>
          <a:xfrm>
            <a:off x="616688" y="1690688"/>
            <a:ext cx="40178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/>
              <a:t>Vi er i gang med at gøre TEC mere miljøbevidst, og vi indfører derfor affaldssortering fra 1. august.</a:t>
            </a:r>
          </a:p>
          <a:p>
            <a:endParaRPr lang="da-DK" dirty="0"/>
          </a:p>
          <a:p>
            <a:r>
              <a:rPr lang="da-DK" dirty="0"/>
              <a:t>Du møder de nye skraldespande både indenfor og udenfor.</a:t>
            </a:r>
          </a:p>
          <a:p>
            <a:endParaRPr lang="da-DK" dirty="0"/>
          </a:p>
          <a:p>
            <a:r>
              <a:rPr lang="da-DK" dirty="0"/>
              <a:t>Bemærk: Der er IKKE skraldespand i det enkelte lokale – Husk at tage dit skrald med dig og sorter det korrekt.</a:t>
            </a:r>
          </a:p>
          <a:p>
            <a:r>
              <a:rPr lang="da-DK" dirty="0">
                <a:sym typeface="Wingdings" panose="05000000000000000000" pitchFamily="2" charset="2"/>
              </a:rPr>
              <a:t>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241350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ctrTitle"/>
          </p:nvPr>
        </p:nvSpPr>
        <p:spPr>
          <a:xfrm>
            <a:off x="6373091" y="1262270"/>
            <a:ext cx="4980708" cy="2941982"/>
          </a:xfrm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da-DK" sz="2000" b="0" dirty="0"/>
              <a:t>På indgangen ”Elev på TEC” på tec.dk kan du finde mere information</a:t>
            </a:r>
            <a:br>
              <a:rPr lang="da-DK" sz="2000" b="0" dirty="0"/>
            </a:br>
            <a:br>
              <a:rPr lang="da-DK" sz="2000" b="0" dirty="0"/>
            </a:br>
            <a:r>
              <a:rPr lang="da-DK" sz="2000" b="0" dirty="0">
                <a:solidFill>
                  <a:schemeClr val="accent6">
                    <a:lumMod val="50000"/>
                    <a:lumOff val="50000"/>
                  </a:schemeClr>
                </a:solidFill>
                <a:hlinkClick r:id="rId2"/>
              </a:rPr>
              <a:t>http://tec.dk/erhvervsuddannelser/elev-paa-tec</a:t>
            </a:r>
            <a:br>
              <a:rPr lang="da-DK" sz="2000" b="0" dirty="0">
                <a:solidFill>
                  <a:schemeClr val="accent6">
                    <a:lumMod val="50000"/>
                    <a:lumOff val="50000"/>
                  </a:schemeClr>
                </a:solidFill>
              </a:rPr>
            </a:br>
            <a:endParaRPr lang="da-DK" sz="2000" b="0" dirty="0">
              <a:solidFill>
                <a:schemeClr val="accent6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8" name="Pladsholder til billede 17"/>
          <p:cNvGraphicFramePr>
            <a:graphicFrameLocks noGrp="1"/>
          </p:cNvGraphicFramePr>
          <p:nvPr>
            <p:ph type="pic" sz="quarter" idx="13"/>
          </p:nvPr>
        </p:nvGraphicFramePr>
        <p:xfrm>
          <a:off x="757382" y="775854"/>
          <a:ext cx="5292436" cy="51631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607074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Ordensregler - uddrag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16689" y="1864895"/>
            <a:ext cx="10837893" cy="4632157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</a:pPr>
            <a:r>
              <a:rPr lang="da-DK" sz="2400" dirty="0"/>
              <a:t>På TEC forventer vi, at du dagligt rydder op efter dig selv og bidrager til at opretholde et ordentligt miljø, uanset hvor på skolen du befinder dig. </a:t>
            </a:r>
          </a:p>
          <a:p>
            <a:pPr>
              <a:spcAft>
                <a:spcPts val="1200"/>
              </a:spcAft>
            </a:pPr>
            <a:r>
              <a:rPr lang="da-DK" sz="2400" dirty="0"/>
              <a:t>På TEC forventer vi at du bidrager til  at undervisnings- og værkstedslokaler klargøres til den ugentlige rengøring af gulve og bordflader.</a:t>
            </a:r>
          </a:p>
          <a:p>
            <a:pPr>
              <a:spcAft>
                <a:spcPts val="1200"/>
              </a:spcAft>
            </a:pPr>
            <a:r>
              <a:rPr lang="da-DK" sz="2400" dirty="0"/>
              <a:t>På TEC forventer vi at du bidrager til oprydning efter afsluttede fag og skoleforløb.</a:t>
            </a:r>
          </a:p>
          <a:p>
            <a:r>
              <a:rPr lang="da-DK" sz="2400" dirty="0"/>
              <a:t>På TEC tager hver og én ansvar for at passe på skolens bygninger og inventar.</a:t>
            </a:r>
          </a:p>
          <a:p>
            <a:endParaRPr lang="da-DK" dirty="0"/>
          </a:p>
          <a:p>
            <a:endParaRPr lang="da-DK" dirty="0"/>
          </a:p>
          <a:p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853159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15898" y="247574"/>
            <a:ext cx="10837893" cy="1070135"/>
          </a:xfrm>
        </p:spPr>
        <p:txBody>
          <a:bodyPr/>
          <a:lstStyle/>
          <a:p>
            <a:r>
              <a:rPr lang="da-DK" dirty="0"/>
              <a:t>Regler og rettigheder</a:t>
            </a:r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71" y="142580"/>
            <a:ext cx="9796130" cy="657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902CAA20-63C2-54DC-5CCD-585B2A2A5573}"/>
              </a:ext>
            </a:extLst>
          </p:cNvPr>
          <p:cNvSpPr txBox="1"/>
          <p:nvPr/>
        </p:nvSpPr>
        <p:spPr>
          <a:xfrm>
            <a:off x="5187069" y="177944"/>
            <a:ext cx="64282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100" dirty="0">
                <a:hlinkClick r:id="rId4"/>
              </a:rPr>
              <a:t>https://www.youtube.com/watch?v=QvX3qMoxGMI</a:t>
            </a:r>
            <a:br>
              <a:rPr lang="da-DK" sz="1100" dirty="0"/>
            </a:br>
            <a:r>
              <a:rPr lang="da-DK" sz="1100" dirty="0"/>
              <a:t>                                                                      7:42</a:t>
            </a:r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AC0862EC-B6F7-D129-70DB-AEE3A9C7CA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2055" y="1246419"/>
            <a:ext cx="5411297" cy="5540291"/>
          </a:xfrm>
          <a:prstGeom prst="rect">
            <a:avLst/>
          </a:prstGeom>
        </p:spPr>
      </p:pic>
      <p:pic>
        <p:nvPicPr>
          <p:cNvPr id="5" name="Billede 4">
            <a:hlinkClick r:id="rId4"/>
            <a:extLst>
              <a:ext uri="{FF2B5EF4-FFF2-40B4-BE49-F238E27FC236}">
                <a16:creationId xmlns:a16="http://schemas.microsoft.com/office/drawing/2014/main" id="{6A313315-4572-55DC-6A0F-E64EC17895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73376" y="142580"/>
            <a:ext cx="3603402" cy="2028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9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>
          <a:xfrm>
            <a:off x="616689" y="498789"/>
            <a:ext cx="10837893" cy="1070135"/>
          </a:xfrm>
        </p:spPr>
        <p:txBody>
          <a:bodyPr>
            <a:normAutofit fontScale="90000"/>
          </a:bodyPr>
          <a:lstStyle/>
          <a:p>
            <a:pPr marL="0" indent="0"/>
            <a:r>
              <a:rPr lang="da-DK" sz="4000" dirty="0"/>
              <a:t>Parkering ved TEC</a:t>
            </a:r>
            <a:br>
              <a:rPr lang="da-DK" dirty="0"/>
            </a:b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>
          <a:xfrm>
            <a:off x="616689" y="1568924"/>
            <a:ext cx="6152411" cy="4153858"/>
          </a:xfrm>
        </p:spPr>
        <p:txBody>
          <a:bodyPr/>
          <a:lstStyle/>
          <a:p>
            <a:pPr>
              <a:buClr>
                <a:schemeClr val="accent6"/>
              </a:buClr>
            </a:pPr>
            <a:r>
              <a:rPr lang="da-DK" b="1" dirty="0">
                <a:solidFill>
                  <a:schemeClr val="accent2"/>
                </a:solidFill>
              </a:rPr>
              <a:t>Der er fri parkering for lærer og studerende imellem kl. 06 og 18.</a:t>
            </a:r>
          </a:p>
          <a:p>
            <a:pPr>
              <a:buClr>
                <a:schemeClr val="accent6"/>
              </a:buClr>
            </a:pPr>
            <a:r>
              <a:rPr lang="da-DK" b="1" dirty="0">
                <a:solidFill>
                  <a:schemeClr val="accent2"/>
                </a:solidFill>
              </a:rPr>
              <a:t>Der er parkerings kontrol mellem 18 og 06, for at undgå andre parkerer på vores pladser</a:t>
            </a:r>
          </a:p>
          <a:p>
            <a:pPr>
              <a:buClr>
                <a:schemeClr val="accent6"/>
              </a:buClr>
            </a:pPr>
            <a:r>
              <a:rPr lang="da-DK" b="1" dirty="0">
                <a:solidFill>
                  <a:schemeClr val="accent2"/>
                </a:solidFill>
              </a:rPr>
              <a:t>Ved parkering efter </a:t>
            </a:r>
            <a:r>
              <a:rPr lang="da-DK" b="1" dirty="0" err="1">
                <a:solidFill>
                  <a:schemeClr val="accent2"/>
                </a:solidFill>
              </a:rPr>
              <a:t>kl</a:t>
            </a:r>
            <a:r>
              <a:rPr lang="da-DK" b="1" dirty="0">
                <a:solidFill>
                  <a:schemeClr val="accent2"/>
                </a:solidFill>
              </a:rPr>
              <a:t> 18 kræves at nummerplade </a:t>
            </a:r>
            <a:r>
              <a:rPr lang="da-DK" b="1" dirty="0" err="1">
                <a:solidFill>
                  <a:schemeClr val="accent2"/>
                </a:solidFill>
              </a:rPr>
              <a:t>registrerers</a:t>
            </a:r>
            <a:r>
              <a:rPr lang="da-DK" b="1" dirty="0">
                <a:solidFill>
                  <a:schemeClr val="accent2"/>
                </a:solidFill>
              </a:rPr>
              <a:t>.</a:t>
            </a:r>
            <a:br>
              <a:rPr lang="da-DK" b="1" dirty="0">
                <a:solidFill>
                  <a:schemeClr val="accent2"/>
                </a:solidFill>
              </a:rPr>
            </a:br>
            <a:r>
              <a:rPr lang="da-DK" b="1" dirty="0">
                <a:solidFill>
                  <a:schemeClr val="accent2"/>
                </a:solidFill>
              </a:rPr>
              <a:t>MEN det system er pr 1/11-2024 endnu ikke oppe at køre!</a:t>
            </a:r>
          </a:p>
          <a:p>
            <a:pPr>
              <a:buClr>
                <a:schemeClr val="accent6"/>
              </a:buClr>
            </a:pPr>
            <a:r>
              <a:rPr lang="da-DK" b="1" dirty="0">
                <a:solidFill>
                  <a:schemeClr val="accent2"/>
                </a:solidFill>
              </a:rPr>
              <a:t>=&gt; Undlad at parkere på TEC parkeringspladser </a:t>
            </a:r>
            <a:br>
              <a:rPr lang="da-DK" b="1" dirty="0">
                <a:solidFill>
                  <a:schemeClr val="accent2"/>
                </a:solidFill>
              </a:rPr>
            </a:br>
            <a:r>
              <a:rPr lang="da-DK" b="1" dirty="0">
                <a:solidFill>
                  <a:schemeClr val="accent2"/>
                </a:solidFill>
              </a:rPr>
              <a:t>     efter kl. 18!</a:t>
            </a:r>
            <a:br>
              <a:rPr lang="da-DK" b="1" dirty="0">
                <a:solidFill>
                  <a:schemeClr val="accent2"/>
                </a:solidFill>
              </a:rPr>
            </a:br>
            <a:r>
              <a:rPr lang="da-DK" b="1" dirty="0">
                <a:solidFill>
                  <a:schemeClr val="accent2"/>
                </a:solidFill>
              </a:rPr>
              <a:t>     Hvis du har behov for at parkere efter </a:t>
            </a:r>
            <a:r>
              <a:rPr lang="da-DK" b="1" dirty="0" err="1">
                <a:solidFill>
                  <a:schemeClr val="accent2"/>
                </a:solidFill>
              </a:rPr>
              <a:t>kl</a:t>
            </a:r>
            <a:r>
              <a:rPr lang="da-DK" b="1" dirty="0">
                <a:solidFill>
                  <a:schemeClr val="accent2"/>
                </a:solidFill>
              </a:rPr>
              <a:t> 18 </a:t>
            </a:r>
            <a:br>
              <a:rPr lang="da-DK" b="1" dirty="0">
                <a:solidFill>
                  <a:schemeClr val="accent2"/>
                </a:solidFill>
              </a:rPr>
            </a:br>
            <a:r>
              <a:rPr lang="da-DK" b="1" dirty="0">
                <a:solidFill>
                  <a:schemeClr val="accent2"/>
                </a:solidFill>
              </a:rPr>
              <a:t>     (fx ved Svendeprøve) kan din nummerplade</a:t>
            </a:r>
            <a:br>
              <a:rPr lang="da-DK" b="1" dirty="0">
                <a:solidFill>
                  <a:schemeClr val="accent2"/>
                </a:solidFill>
              </a:rPr>
            </a:br>
            <a:r>
              <a:rPr lang="da-DK" b="1" dirty="0">
                <a:solidFill>
                  <a:schemeClr val="accent2"/>
                </a:solidFill>
              </a:rPr>
              <a:t>     registreres af din lærer.</a:t>
            </a:r>
          </a:p>
          <a:p>
            <a:pPr marL="0" indent="0">
              <a:buClr>
                <a:schemeClr val="accent6"/>
              </a:buClr>
              <a:buNone/>
            </a:pPr>
            <a:endParaRPr lang="da-DK" b="1" dirty="0">
              <a:solidFill>
                <a:schemeClr val="accent2"/>
              </a:solidFill>
            </a:endParaRPr>
          </a:p>
          <a:p>
            <a:pPr marL="0" indent="0">
              <a:buClr>
                <a:schemeClr val="accent6"/>
              </a:buClr>
              <a:buNone/>
            </a:pPr>
            <a:endParaRPr lang="da-DK" b="1" dirty="0">
              <a:solidFill>
                <a:schemeClr val="accent2"/>
              </a:solidFill>
            </a:endParaRPr>
          </a:p>
          <a:p>
            <a:pPr marL="0" indent="0">
              <a:buClr>
                <a:schemeClr val="accent6"/>
              </a:buClr>
              <a:buNone/>
            </a:pPr>
            <a:endParaRPr lang="da-DK" dirty="0"/>
          </a:p>
        </p:txBody>
      </p:sp>
      <p:pic>
        <p:nvPicPr>
          <p:cNvPr id="3" name="Billede 2" descr="Et billede, der indeholder sky, udendørs, skiltning, Trafikskilt&#10;&#10;Automatisk genereret beskrivelse">
            <a:extLst>
              <a:ext uri="{FF2B5EF4-FFF2-40B4-BE49-F238E27FC236}">
                <a16:creationId xmlns:a16="http://schemas.microsoft.com/office/drawing/2014/main" id="{8321BF22-6635-9EB0-62CA-6B9C65A598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850" y="620553"/>
            <a:ext cx="501015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7565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/>
            <a:r>
              <a:rPr lang="da-DK" dirty="0"/>
              <a:t>Deltag i elevdemokratiet på TEC </a:t>
            </a:r>
            <a:br>
              <a:rPr lang="da-DK" dirty="0"/>
            </a:br>
            <a:r>
              <a:rPr lang="da-DK" sz="2400" dirty="0"/>
              <a:t>- din stemme bliver taget alvorligt</a:t>
            </a:r>
            <a:endParaRPr lang="da-DK" dirty="0"/>
          </a:p>
        </p:txBody>
      </p:sp>
      <p:sp>
        <p:nvSpPr>
          <p:cNvPr id="5" name="Pladsholder til indhold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da-DK" dirty="0"/>
              <a:t>Eleverne beslutter, hvad der skal være i elevzonerne (fx bordtennisborde, køleskabe mv.)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da-DK" dirty="0"/>
              <a:t>Du kan være med til at påvirke menuen i kantinen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da-DK" dirty="0"/>
              <a:t>Du kan være med til at påvirke indholdet i uddannelsen 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da-DK" dirty="0"/>
              <a:t>Du kan være med til at arrangere fester, LAN-party og andre events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da-DK" dirty="0"/>
              <a:t>Og meget mere…</a:t>
            </a:r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ü"/>
            </a:pPr>
            <a:endParaRPr lang="da-DK" dirty="0"/>
          </a:p>
          <a:p>
            <a:pPr marL="0" indent="0">
              <a:buClr>
                <a:schemeClr val="accent6"/>
              </a:buClr>
              <a:buNone/>
            </a:pPr>
            <a:r>
              <a:rPr lang="da-DK" dirty="0"/>
              <a:t>Læs mere på </a:t>
            </a:r>
            <a:r>
              <a:rPr lang="da-DK" b="1" dirty="0">
                <a:solidFill>
                  <a:schemeClr val="accent2"/>
                </a:solidFill>
                <a:hlinkClick r:id="rId2"/>
              </a:rPr>
              <a:t>https://www.tec.dk/erhvervsuddannelser/elev-paa-tec</a:t>
            </a:r>
            <a:endParaRPr lang="da-DK" b="1" dirty="0">
              <a:solidFill>
                <a:schemeClr val="accent2"/>
              </a:solidFill>
            </a:endParaRPr>
          </a:p>
          <a:p>
            <a:pPr marL="0" indent="0">
              <a:buClr>
                <a:schemeClr val="accent6"/>
              </a:buClr>
              <a:buNone/>
            </a:pPr>
            <a:endParaRPr lang="da-DK" b="1" dirty="0">
              <a:solidFill>
                <a:schemeClr val="accent2"/>
              </a:solidFill>
            </a:endParaRPr>
          </a:p>
          <a:p>
            <a:pPr marL="0" indent="0">
              <a:buClr>
                <a:schemeClr val="accent6"/>
              </a:buClr>
              <a:buNone/>
            </a:pPr>
            <a:endParaRPr lang="da-DK" b="1" dirty="0">
              <a:solidFill>
                <a:schemeClr val="accent2"/>
              </a:solidFill>
            </a:endParaRPr>
          </a:p>
          <a:p>
            <a:pPr marL="0" indent="0">
              <a:buClr>
                <a:schemeClr val="accent6"/>
              </a:buClr>
              <a:buNone/>
            </a:pPr>
            <a:endParaRPr lang="da-DK" b="1" dirty="0">
              <a:solidFill>
                <a:schemeClr val="accent2"/>
              </a:solidFill>
            </a:endParaRPr>
          </a:p>
          <a:p>
            <a:pPr marL="0" indent="0">
              <a:buClr>
                <a:schemeClr val="accent6"/>
              </a:buClr>
              <a:buNone/>
            </a:pP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28254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Støtte og hjælpepersoner</a:t>
            </a:r>
          </a:p>
        </p:txBody>
      </p:sp>
      <p:sp>
        <p:nvSpPr>
          <p:cNvPr id="7" name="Tekstfelt 6"/>
          <p:cNvSpPr txBox="1"/>
          <p:nvPr/>
        </p:nvSpPr>
        <p:spPr>
          <a:xfrm>
            <a:off x="616688" y="1684923"/>
            <a:ext cx="10420288" cy="5847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sz="2200" dirty="0"/>
              <a:t>Kontaktlærer</a:t>
            </a:r>
          </a:p>
          <a:p>
            <a:r>
              <a:rPr lang="da-DK" sz="2200" dirty="0"/>
              <a:t>Vejledere</a:t>
            </a:r>
          </a:p>
          <a:p>
            <a:r>
              <a:rPr lang="da-DK" sz="2200" dirty="0"/>
              <a:t>Elevadministration (Frederiksberg &lt;sikkerpost.hf1@tec.dk&gt;)</a:t>
            </a:r>
          </a:p>
          <a:p>
            <a:r>
              <a:rPr lang="da-DK" sz="2200" dirty="0"/>
              <a:t>Uddannelseskonsulenter</a:t>
            </a:r>
          </a:p>
          <a:p>
            <a:endParaRPr lang="da-DK" sz="2200" dirty="0"/>
          </a:p>
          <a:p>
            <a:endParaRPr lang="da-DK" sz="2200" dirty="0"/>
          </a:p>
          <a:p>
            <a:endParaRPr lang="da-DK" sz="2200" dirty="0"/>
          </a:p>
          <a:p>
            <a:r>
              <a:rPr lang="da-DK" sz="2200" dirty="0"/>
              <a:t>Hvis du har behov for at samtale med lederne, kan de træffes </a:t>
            </a:r>
            <a:br>
              <a:rPr lang="da-DK" sz="2200" dirty="0"/>
            </a:br>
            <a:r>
              <a:rPr lang="da-DK" sz="2200" dirty="0"/>
              <a:t>i lokale ..?.. på 2. sal</a:t>
            </a:r>
          </a:p>
          <a:p>
            <a:pPr lvl="1"/>
            <a:endParaRPr lang="da-DK" sz="2200" dirty="0"/>
          </a:p>
          <a:p>
            <a:pPr lvl="1"/>
            <a:r>
              <a:rPr lang="da-DK" sz="2200" dirty="0"/>
              <a:t>Morten Pedersen, mope@tec.dk		H1 – H6 IT-Supportere &amp; Infrastruktur</a:t>
            </a:r>
          </a:p>
          <a:p>
            <a:pPr lvl="1"/>
            <a:r>
              <a:rPr lang="nl-NL" sz="2200" dirty="0"/>
              <a:t>Niels Overgaard Blok, nob@tec.dk</a:t>
            </a:r>
            <a:r>
              <a:rPr lang="da-DK" sz="2200" dirty="0"/>
              <a:t>	GF1, GF2 &amp; H1 – H6 Programmering</a:t>
            </a:r>
          </a:p>
          <a:p>
            <a:endParaRPr lang="da-DK" sz="2200" dirty="0"/>
          </a:p>
          <a:p>
            <a:pPr lvl="1"/>
            <a:endParaRPr lang="da-DK" sz="2200" dirty="0"/>
          </a:p>
          <a:p>
            <a:endParaRPr lang="da-DK" sz="2200" dirty="0"/>
          </a:p>
          <a:p>
            <a:endParaRPr lang="da-DK" sz="2200" dirty="0"/>
          </a:p>
          <a:p>
            <a:endParaRPr lang="da-DK" sz="2200" dirty="0"/>
          </a:p>
        </p:txBody>
      </p:sp>
    </p:spTree>
    <p:extLst>
      <p:ext uri="{BB962C8B-B14F-4D97-AF65-F5344CB8AC3E}">
        <p14:creationId xmlns:p14="http://schemas.microsoft.com/office/powerpoint/2010/main" val="19577316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dsholder til tekst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Hvad kan du få?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dirty="0"/>
              <a:t>It-udstyr (hardware og software)</a:t>
            </a:r>
          </a:p>
          <a:p>
            <a:pPr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dirty="0"/>
              <a:t>Vejledning</a:t>
            </a:r>
          </a:p>
          <a:p>
            <a:pPr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dirty="0"/>
              <a:t>Støttetimer</a:t>
            </a:r>
          </a:p>
          <a:p>
            <a:pPr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dirty="0"/>
              <a:t>Ekstra tid til eksamen og særlige eksamensmaterialer</a:t>
            </a:r>
          </a:p>
          <a:p>
            <a:pPr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dirty="0"/>
              <a:t>Adgang til bibliotek med lydbøger mv.</a:t>
            </a:r>
          </a:p>
        </p:txBody>
      </p:sp>
      <p:sp>
        <p:nvSpPr>
          <p:cNvPr id="7" name="Pladsholder til tekst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da-DK" dirty="0"/>
              <a:t>Hvordan?</a:t>
            </a:r>
          </a:p>
        </p:txBody>
      </p:sp>
      <p:sp>
        <p:nvSpPr>
          <p:cNvPr id="8" name="Pladsholder til indhold 7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pPr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dirty="0"/>
              <a:t>Tag kontakt til din underviser eller vejleder</a:t>
            </a:r>
          </a:p>
          <a:p>
            <a:pPr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dirty="0"/>
              <a:t>Du kan også læse mere på </a:t>
            </a:r>
            <a:r>
              <a:rPr lang="da-DK" b="1" dirty="0">
                <a:hlinkClick r:id="rId3"/>
              </a:rPr>
              <a:t>https://www.spsu.dk/</a:t>
            </a:r>
            <a:endParaRPr lang="da-DK" b="1" dirty="0"/>
          </a:p>
          <a:p>
            <a:pPr marL="0" indent="0">
              <a:buClr>
                <a:srgbClr val="004B46"/>
              </a:buClr>
              <a:buNone/>
            </a:pPr>
            <a:endParaRPr lang="da-DK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Særlig støtte</a:t>
            </a:r>
            <a:br>
              <a:rPr lang="da-DK" dirty="0"/>
            </a:br>
            <a:r>
              <a:rPr lang="da-DK" sz="2200" dirty="0"/>
              <a:t>- hvis du har fysiske eller psykiske udfordringer, fx ordblindhed</a:t>
            </a:r>
            <a:br>
              <a:rPr lang="da-DK" sz="2200" dirty="0"/>
            </a:br>
            <a:endParaRPr lang="da-DK" sz="2200" dirty="0"/>
          </a:p>
        </p:txBody>
      </p:sp>
    </p:spTree>
    <p:extLst>
      <p:ext uri="{BB962C8B-B14F-4D97-AF65-F5344CB8AC3E}">
        <p14:creationId xmlns:p14="http://schemas.microsoft.com/office/powerpoint/2010/main" val="5755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>
          <a:xfrm>
            <a:off x="486059" y="1452956"/>
            <a:ext cx="10837893" cy="1070135"/>
          </a:xfrm>
        </p:spPr>
        <p:txBody>
          <a:bodyPr>
            <a:normAutofit fontScale="90000"/>
          </a:bodyPr>
          <a:lstStyle/>
          <a:p>
            <a:pPr algn="ctr"/>
            <a:r>
              <a:rPr lang="da-DK" sz="6000" dirty="0"/>
              <a:t>Tjek ind på TEC!</a:t>
            </a:r>
            <a:br>
              <a:rPr lang="da-DK" dirty="0"/>
            </a:br>
            <a:endParaRPr lang="da-DK" dirty="0"/>
          </a:p>
        </p:txBody>
      </p:sp>
      <p:sp>
        <p:nvSpPr>
          <p:cNvPr id="6" name="Pladsholder til indhold 5"/>
          <p:cNvSpPr>
            <a:spLocks noGrp="1"/>
          </p:cNvSpPr>
          <p:nvPr>
            <p:ph idx="1"/>
          </p:nvPr>
        </p:nvSpPr>
        <p:spPr>
          <a:xfrm>
            <a:off x="634106" y="2847702"/>
            <a:ext cx="10837893" cy="3320305"/>
          </a:xfrm>
        </p:spPr>
        <p:txBody>
          <a:bodyPr/>
          <a:lstStyle/>
          <a:p>
            <a:pPr marL="0" indent="0" algn="ctr">
              <a:buNone/>
            </a:pPr>
            <a:r>
              <a:rPr lang="da-DK" sz="3600" dirty="0"/>
              <a:t>4. </a:t>
            </a:r>
            <a:r>
              <a:rPr lang="da-DK" sz="3600" dirty="0" err="1"/>
              <a:t>hovedforløb</a:t>
            </a:r>
            <a:r>
              <a:rPr lang="da-DK" sz="3600" dirty="0"/>
              <a:t> på uddannelsen til </a:t>
            </a:r>
          </a:p>
          <a:p>
            <a:pPr marL="0" indent="0" algn="ctr">
              <a:buNone/>
            </a:pPr>
            <a:r>
              <a:rPr lang="da-DK" sz="3600" dirty="0"/>
              <a:t>Datatekniker med specialet infrastruktur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607566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3276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Itslearning</a:t>
            </a:r>
            <a:r>
              <a:rPr lang="da-DK" dirty="0"/>
              <a:t> </a:t>
            </a:r>
            <a:br>
              <a:rPr lang="da-DK" dirty="0"/>
            </a:br>
            <a:endParaRPr lang="da-DK" dirty="0"/>
          </a:p>
        </p:txBody>
      </p:sp>
      <p:sp>
        <p:nvSpPr>
          <p:cNvPr id="6" name="Pladsholder til indhold 5"/>
          <p:cNvSpPr>
            <a:spLocks noGrp="1"/>
          </p:cNvSpPr>
          <p:nvPr>
            <p:ph sz="half" idx="2"/>
          </p:nvPr>
        </p:nvSpPr>
        <p:spPr>
          <a:xfrm>
            <a:off x="6272981" y="1825625"/>
            <a:ext cx="5181600" cy="3688484"/>
          </a:xfrm>
        </p:spPr>
        <p:txBody>
          <a:bodyPr>
            <a:normAutofit fontScale="70000" lnSpcReduction="20000"/>
          </a:bodyPr>
          <a:lstStyle/>
          <a:p>
            <a:pPr marL="0" indent="0">
              <a:buClr>
                <a:schemeClr val="accent6"/>
              </a:buClr>
              <a:buNone/>
            </a:pPr>
            <a:r>
              <a:rPr lang="da-DK" sz="2300" b="1" dirty="0"/>
              <a:t>Velkommen til </a:t>
            </a:r>
            <a:r>
              <a:rPr lang="da-DK" sz="2300" b="1" dirty="0" err="1"/>
              <a:t>itslearning</a:t>
            </a:r>
            <a:r>
              <a:rPr lang="da-DK" sz="2300" b="1" dirty="0"/>
              <a:t> </a:t>
            </a:r>
            <a:br>
              <a:rPr lang="da-DK" sz="2300" dirty="0"/>
            </a:br>
            <a:endParaRPr lang="da-DK" sz="2300" b="1" dirty="0"/>
          </a:p>
          <a:p>
            <a:pPr marL="285750" indent="-285750"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sz="2300" dirty="0"/>
              <a:t>Se dine fag</a:t>
            </a:r>
          </a:p>
          <a:p>
            <a:pPr marL="285750" indent="-285750"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sz="2300" dirty="0"/>
              <a:t>Find undervisningsmateriale</a:t>
            </a:r>
          </a:p>
          <a:p>
            <a:pPr marL="285750" indent="-285750"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sz="2300" dirty="0"/>
              <a:t>Aflever opgaver</a:t>
            </a:r>
          </a:p>
          <a:p>
            <a:pPr marL="285750" indent="-285750"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sz="2300" dirty="0"/>
              <a:t>Del info med dine klassekammerater</a:t>
            </a:r>
          </a:p>
          <a:p>
            <a:pPr marL="285750" indent="-285750"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sz="2300" dirty="0"/>
              <a:t>Få feedback fra dine lærere</a:t>
            </a:r>
          </a:p>
          <a:p>
            <a:pPr marL="285750" indent="-285750"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sz="2300" dirty="0"/>
              <a:t>Find din </a:t>
            </a:r>
            <a:r>
              <a:rPr lang="da-DK" sz="2300" dirty="0" err="1"/>
              <a:t>arbejdsportfolio</a:t>
            </a:r>
            <a:endParaRPr lang="da-DK" sz="2300" dirty="0"/>
          </a:p>
          <a:p>
            <a:pPr marL="285750" indent="-285750"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sz="2300" dirty="0"/>
              <a:t>Find vejledninger, elevaktiviteter mm. på IT Campus</a:t>
            </a:r>
          </a:p>
          <a:p>
            <a:pPr marL="285750" indent="-285750"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sz="2300" dirty="0"/>
              <a:t>Find link til UDDATA+</a:t>
            </a:r>
          </a:p>
          <a:p>
            <a:pPr marL="0" indent="0">
              <a:buClr>
                <a:srgbClr val="004B46"/>
              </a:buClr>
              <a:buNone/>
            </a:pPr>
            <a:endParaRPr lang="da-DK" sz="2300" dirty="0"/>
          </a:p>
          <a:p>
            <a:pPr marL="0" indent="0">
              <a:buClr>
                <a:srgbClr val="004B46"/>
              </a:buClr>
              <a:buNone/>
            </a:pPr>
            <a:r>
              <a:rPr lang="da-DK" sz="2300" dirty="0">
                <a:hlinkClick r:id="rId2"/>
              </a:rPr>
              <a:t>https://tec.itslearning.com</a:t>
            </a:r>
            <a:endParaRPr lang="da-DK" sz="2300" dirty="0"/>
          </a:p>
          <a:p>
            <a:pPr marL="0" indent="0">
              <a:buClr>
                <a:srgbClr val="004B46"/>
              </a:buClr>
              <a:buNone/>
            </a:pPr>
            <a:endParaRPr lang="da-DK" dirty="0"/>
          </a:p>
          <a:p>
            <a:pPr marL="0" indent="0">
              <a:buClr>
                <a:srgbClr val="004B46"/>
              </a:buClr>
              <a:buNone/>
            </a:pPr>
            <a:endParaRPr lang="da-DK" dirty="0"/>
          </a:p>
        </p:txBody>
      </p:sp>
      <p:pic>
        <p:nvPicPr>
          <p:cNvPr id="3" name="Pladsholder til indhold 2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8" y="1946057"/>
            <a:ext cx="5181600" cy="3447620"/>
          </a:xfrm>
        </p:spPr>
      </p:pic>
    </p:spTree>
    <p:extLst>
      <p:ext uri="{BB962C8B-B14F-4D97-AF65-F5344CB8AC3E}">
        <p14:creationId xmlns:p14="http://schemas.microsoft.com/office/powerpoint/2010/main" val="13410805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Itslearning</a:t>
            </a:r>
            <a:r>
              <a:rPr lang="da-DK" dirty="0"/>
              <a:t> </a:t>
            </a:r>
            <a:r>
              <a:rPr lang="da-DK" dirty="0">
                <a:sym typeface="Wingdings" panose="05000000000000000000" pitchFamily="2" charset="2"/>
              </a:rPr>
              <a:t> </a:t>
            </a:r>
            <a:r>
              <a:rPr lang="da-DK" dirty="0"/>
              <a:t>IT Campus</a:t>
            </a:r>
            <a:br>
              <a:rPr lang="da-DK" dirty="0"/>
            </a:br>
            <a:br>
              <a:rPr lang="da-DK" dirty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616688" y="1825625"/>
            <a:ext cx="5181600" cy="3319463"/>
          </a:xfrm>
        </p:spPr>
        <p:txBody>
          <a:bodyPr/>
          <a:lstStyle/>
          <a:p>
            <a:pPr marL="0" indent="0">
              <a:buNone/>
            </a:pPr>
            <a:r>
              <a:rPr lang="da-DK" b="1" dirty="0"/>
              <a:t>Her kan du finde info om: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a-DK" dirty="0"/>
              <a:t>Digitale værktøjer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a-DK" dirty="0"/>
              <a:t>E-sport og virtuelt fællesskab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a-DK" dirty="0"/>
              <a:t>Læreplads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a-DK" dirty="0"/>
              <a:t>TEC Global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a-DK" dirty="0"/>
              <a:t>Ny elev</a:t>
            </a:r>
          </a:p>
          <a:p>
            <a:pPr marL="0" indent="0">
              <a:buNone/>
            </a:pPr>
            <a:r>
              <a:rPr lang="da-DK" dirty="0">
                <a:hlinkClick r:id="rId2"/>
              </a:rPr>
              <a:t>https://tec.itslearning.com/ContentArea/ContentArea.aspx?LocationID=226220&amp;LocationType=1</a:t>
            </a:r>
            <a:endParaRPr lang="da-DK" dirty="0"/>
          </a:p>
          <a:p>
            <a:pPr marL="0" indent="0">
              <a:buNone/>
            </a:pPr>
            <a:endParaRPr lang="da-DK" b="1" dirty="0"/>
          </a:p>
          <a:p>
            <a:pPr marL="0" indent="0">
              <a:buNone/>
            </a:pPr>
            <a:endParaRPr lang="da-DK" dirty="0"/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232" y="1690688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172898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IST Studie+</a:t>
            </a:r>
          </a:p>
        </p:txBody>
      </p:sp>
      <p:pic>
        <p:nvPicPr>
          <p:cNvPr id="5" name="Pladsholder til indhold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88" y="2274769"/>
            <a:ext cx="5181600" cy="3453050"/>
          </a:xfrm>
        </p:spPr>
      </p:pic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272981" y="1825625"/>
            <a:ext cx="5181600" cy="4351338"/>
          </a:xfrm>
        </p:spPr>
        <p:txBody>
          <a:bodyPr>
            <a:normAutofit/>
          </a:bodyPr>
          <a:lstStyle/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None/>
            </a:pPr>
            <a:r>
              <a:rPr lang="da-DK" altLang="da-DK" sz="1500" b="1" dirty="0">
                <a:ea typeface="Times New Roman" panose="02020603050405020304" pitchFamily="18" charset="0"/>
                <a:cs typeface="Arial" panose="020B0604020202020204" pitchFamily="34" charset="0"/>
              </a:rPr>
              <a:t>Velkommen til IST Studie+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altLang="da-DK" sz="1500" dirty="0">
                <a:ea typeface="Times New Roman" panose="02020603050405020304" pitchFamily="18" charset="0"/>
                <a:cs typeface="Arial" panose="020B0604020202020204" pitchFamily="34" charset="0"/>
              </a:rPr>
              <a:t>Se vigtige nyheder</a:t>
            </a:r>
            <a:endParaRPr lang="da-DK" altLang="da-DK" sz="1500" dirty="0">
              <a:ea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altLang="da-DK" sz="1500" dirty="0">
                <a:ea typeface="Times New Roman" panose="02020603050405020304" pitchFamily="18" charset="0"/>
                <a:cs typeface="Arial" panose="020B0604020202020204" pitchFamily="34" charset="0"/>
              </a:rPr>
              <a:t>Opret kontaktinfo og upload billede (profil)</a:t>
            </a:r>
            <a:endParaRPr lang="da-DK" altLang="da-DK" sz="1500" dirty="0">
              <a:ea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altLang="da-DK" sz="1500" dirty="0">
                <a:ea typeface="Times New Roman" panose="02020603050405020304" pitchFamily="18" charset="0"/>
                <a:cs typeface="Arial" panose="020B0604020202020204" pitchFamily="34" charset="0"/>
              </a:rPr>
              <a:t>Lav syge- og raskmelding (evt. via smartphone-app)</a:t>
            </a:r>
            <a:br>
              <a:rPr lang="da-DK" altLang="da-DK" sz="1500" dirty="0">
                <a:ea typeface="Times New Roman" panose="02020603050405020304" pitchFamily="18" charset="0"/>
                <a:cs typeface="Arial" panose="020B0604020202020204" pitchFamily="34" charset="0"/>
              </a:rPr>
            </a:br>
            <a:r>
              <a:rPr lang="da-DK" altLang="da-DK" sz="1500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HUSK </a:t>
            </a:r>
            <a:r>
              <a:rPr lang="da-DK" altLang="da-DK" sz="1500" b="1" dirty="0">
                <a:solidFill>
                  <a:srgbClr val="FF0000"/>
                </a:solidFill>
                <a:ea typeface="Times New Roman" panose="02020603050405020304" pitchFamily="18" charset="0"/>
                <a:cs typeface="Arial" panose="020B0604020202020204" pitchFamily="34" charset="0"/>
              </a:rPr>
              <a:t>også</a:t>
            </a:r>
            <a:r>
              <a:rPr lang="da-DK" altLang="da-DK" sz="1500" dirty="0">
                <a:ea typeface="Times New Roman" panose="02020603050405020304" pitchFamily="18" charset="0"/>
                <a:cs typeface="Arial" panose="020B0604020202020204" pitchFamily="34" charset="0"/>
              </a:rPr>
              <a:t> at melde fravær til din lærer-plads!</a:t>
            </a:r>
            <a:endParaRPr lang="da-DK" altLang="da-DK" sz="1500" dirty="0">
              <a:ea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altLang="da-DK" sz="1500" dirty="0">
                <a:ea typeface="Times New Roman" panose="02020603050405020304" pitchFamily="18" charset="0"/>
                <a:cs typeface="Arial" panose="020B0604020202020204" pitchFamily="34" charset="0"/>
              </a:rPr>
              <a:t>Se undervisningsskema</a:t>
            </a:r>
            <a:endParaRPr lang="da-DK" altLang="da-DK" sz="1500" dirty="0">
              <a:ea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altLang="da-DK" sz="1500" dirty="0">
                <a:ea typeface="Times New Roman" panose="02020603050405020304" pitchFamily="18" charset="0"/>
                <a:cs typeface="Arial" panose="020B0604020202020204" pitchFamily="34" charset="0"/>
              </a:rPr>
              <a:t>Før online-samtaler med underviserne</a:t>
            </a:r>
            <a:endParaRPr lang="da-DK" altLang="da-DK" sz="1500" dirty="0">
              <a:ea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altLang="da-DK" sz="1500" dirty="0">
                <a:ea typeface="Times New Roman" panose="02020603050405020304" pitchFamily="18" charset="0"/>
                <a:cs typeface="Arial" panose="020B0604020202020204" pitchFamily="34" charset="0"/>
              </a:rPr>
              <a:t>Se karakterer</a:t>
            </a:r>
            <a:endParaRPr lang="da-DK" altLang="da-DK" sz="1500" dirty="0">
              <a:ea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altLang="da-DK" sz="1500" dirty="0">
                <a:ea typeface="Times New Roman" panose="02020603050405020304" pitchFamily="18" charset="0"/>
                <a:cs typeface="Arial" panose="020B0604020202020204" pitchFamily="34" charset="0"/>
              </a:rPr>
              <a:t>Se fraværsstatistik</a:t>
            </a:r>
            <a:endParaRPr lang="da-DK" altLang="da-DK" sz="1500" dirty="0">
              <a:ea typeface="Times New Roman" panose="02020603050405020304" pitchFamily="18" charset="0"/>
            </a:endParaRP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Font typeface="Wingdings" panose="05000000000000000000" pitchFamily="2" charset="2"/>
              <a:buChar char="ü"/>
            </a:pPr>
            <a:r>
              <a:rPr lang="da-DK" altLang="da-DK" sz="1500" dirty="0">
                <a:ea typeface="Times New Roman" panose="02020603050405020304" pitchFamily="18" charset="0"/>
                <a:cs typeface="Arial" panose="020B0604020202020204" pitchFamily="34" charset="0"/>
              </a:rPr>
              <a:t>Se beviser</a:t>
            </a:r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None/>
            </a:pPr>
            <a:endParaRPr lang="da-DK" altLang="da-DK" sz="1500" dirty="0"/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None/>
            </a:pPr>
            <a:r>
              <a:rPr lang="da-DK" altLang="da-DK" sz="1500" dirty="0">
                <a:hlinkClick r:id="rId3"/>
              </a:rPr>
              <a:t>https://all.uddataplus.dk/</a:t>
            </a:r>
            <a:endParaRPr lang="da-DK" altLang="da-DK" sz="1500" dirty="0"/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None/>
            </a:pPr>
            <a:endParaRPr lang="da-DK" altLang="da-DK" sz="1500" dirty="0"/>
          </a:p>
          <a:p>
            <a:pPr marL="0" indent="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4B46"/>
              </a:buClr>
              <a:buNone/>
            </a:pPr>
            <a:endParaRPr lang="da-DK" altLang="da-DK" sz="1500" dirty="0"/>
          </a:p>
          <a:p>
            <a:pPr marL="0" indent="0">
              <a:buNone/>
            </a:pPr>
            <a:endParaRPr lang="da-DK" sz="1500" dirty="0"/>
          </a:p>
        </p:txBody>
      </p:sp>
    </p:spTree>
    <p:extLst>
      <p:ext uri="{BB962C8B-B14F-4D97-AF65-F5344CB8AC3E}">
        <p14:creationId xmlns:p14="http://schemas.microsoft.com/office/powerpoint/2010/main" val="1786713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Digitalt studiekort 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616688" y="1596953"/>
            <a:ext cx="5181600" cy="3238500"/>
          </a:xfrm>
        </p:spPr>
        <p:txBody>
          <a:bodyPr/>
          <a:lstStyle/>
          <a:p>
            <a:pPr marL="0" indent="0">
              <a:buNone/>
            </a:pPr>
            <a:r>
              <a:rPr lang="da-DK" dirty="0"/>
              <a:t>TEC bruger </a:t>
            </a:r>
            <a:r>
              <a:rPr lang="da-DK" dirty="0" err="1"/>
              <a:t>appen</a:t>
            </a:r>
            <a:r>
              <a:rPr lang="da-DK" dirty="0"/>
              <a:t> </a:t>
            </a:r>
            <a:r>
              <a:rPr lang="da-DK" dirty="0" err="1"/>
              <a:t>Studiz</a:t>
            </a:r>
            <a:r>
              <a:rPr lang="da-DK" dirty="0"/>
              <a:t>. Her kan du se, hvor du kan få studierabat, og her ligger dit digitale studiekort</a:t>
            </a:r>
          </a:p>
          <a:p>
            <a:pPr marL="0" indent="0">
              <a:buNone/>
            </a:pPr>
            <a:endParaRPr lang="da-DK" dirty="0"/>
          </a:p>
          <a:p>
            <a:pPr>
              <a:buFont typeface="Wingdings" panose="05000000000000000000" pitchFamily="2" charset="2"/>
              <a:buChar char="ü"/>
            </a:pPr>
            <a:r>
              <a:rPr lang="da-DK" dirty="0"/>
              <a:t>Du finder </a:t>
            </a:r>
            <a:r>
              <a:rPr lang="da-DK" dirty="0" err="1"/>
              <a:t>Studiz</a:t>
            </a:r>
            <a:r>
              <a:rPr lang="da-DK" dirty="0"/>
              <a:t> der, hvor du henter dine </a:t>
            </a:r>
            <a:r>
              <a:rPr lang="da-DK" dirty="0" err="1"/>
              <a:t>apps</a:t>
            </a:r>
            <a:endParaRPr lang="da-DK" dirty="0"/>
          </a:p>
          <a:p>
            <a:pPr>
              <a:buFont typeface="Wingdings" panose="05000000000000000000" pitchFamily="2" charset="2"/>
              <a:buChar char="ü"/>
            </a:pPr>
            <a:r>
              <a:rPr lang="da-DK" dirty="0"/>
              <a:t>Registrér dig med dit Unilogin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a-DK" dirty="0"/>
              <a:t>Tilføj en e-mailadresse og et password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da-DK" dirty="0"/>
              <a:t>Nu er du i gang og kan se dine studierabatter og uploade et foto til dit digitale studiekort</a:t>
            </a:r>
          </a:p>
        </p:txBody>
      </p:sp>
      <p:pic>
        <p:nvPicPr>
          <p:cNvPr id="1026" name="Picture 2" descr="Iphone, Hånd, Skærm, Smartphone, Apps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634" y="1596953"/>
            <a:ext cx="48577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823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sz="3000" dirty="0"/>
              <a:t>Office 365</a:t>
            </a:r>
          </a:p>
        </p:txBody>
      </p:sp>
      <p:sp>
        <p:nvSpPr>
          <p:cNvPr id="9" name="Pladsholder til indhold 8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da-DK" dirty="0"/>
              <a:t>Som elev på TEC har du mulighed for at hente Office 365 ned til fem enheder. </a:t>
            </a:r>
          </a:p>
          <a:p>
            <a:pPr marL="0" indent="0">
              <a:buNone/>
            </a:pPr>
            <a:r>
              <a:rPr lang="da-DK" dirty="0"/>
              <a:t>Det kan være til privat pc/Mac, tablets eller lignende. </a:t>
            </a:r>
          </a:p>
          <a:p>
            <a:pPr marL="0" indent="0">
              <a:buNone/>
            </a:pPr>
            <a:endParaRPr lang="da-DK" dirty="0"/>
          </a:p>
          <a:p>
            <a:pPr marL="0" indent="0">
              <a:buNone/>
            </a:pPr>
            <a:r>
              <a:rPr lang="da-DK" b="1" dirty="0"/>
              <a:t>Vejledning</a:t>
            </a:r>
          </a:p>
          <a:p>
            <a:pPr>
              <a:buAutoNum type="arabicPeriod"/>
            </a:pPr>
            <a:r>
              <a:rPr lang="da-DK" dirty="0"/>
              <a:t>Gå til </a:t>
            </a:r>
            <a:r>
              <a:rPr lang="da-DK" dirty="0">
                <a:hlinkClick r:id="rId2"/>
              </a:rPr>
              <a:t>http://portal.office.com</a:t>
            </a:r>
            <a:endParaRPr lang="da-DK" dirty="0"/>
          </a:p>
          <a:p>
            <a:pPr>
              <a:buAutoNum type="arabicPeriod"/>
            </a:pPr>
            <a:r>
              <a:rPr lang="da-DK" dirty="0"/>
              <a:t>Login med din elev-mail: [unilogin]@elev.tec.dk </a:t>
            </a:r>
          </a:p>
          <a:p>
            <a:pPr>
              <a:buAutoNum type="arabicPeriod"/>
            </a:pPr>
            <a:r>
              <a:rPr lang="da-DK" dirty="0"/>
              <a:t>Klik på ”Installer Office-</a:t>
            </a:r>
            <a:r>
              <a:rPr lang="da-DK" dirty="0" err="1"/>
              <a:t>apps</a:t>
            </a:r>
            <a:r>
              <a:rPr lang="da-DK" dirty="0"/>
              <a:t>” i højre hjørne </a:t>
            </a:r>
          </a:p>
          <a:p>
            <a:pPr>
              <a:buAutoNum type="arabicPeriod"/>
            </a:pPr>
            <a:r>
              <a:rPr lang="da-DK" dirty="0"/>
              <a:t>Vælg Office 2016 og følg vejledningen</a:t>
            </a:r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015D-11EB-1E49-9304-16E10FEA7424}" type="slidenum">
              <a:rPr lang="da-DK" smtClean="0"/>
              <a:t>25</a:t>
            </a:fld>
            <a:endParaRPr lang="da-DK" dirty="0"/>
          </a:p>
        </p:txBody>
      </p:sp>
      <p:pic>
        <p:nvPicPr>
          <p:cNvPr id="11" name="Billed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754" y="1690688"/>
            <a:ext cx="3976677" cy="3976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9275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Daglig uddannelsestid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6688" y="1825625"/>
            <a:ext cx="10837893" cy="4351338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da-DK" dirty="0"/>
              <a:t>Vi tager udgangspunkt i en ugentlig arbejdstid på 37 timer. </a:t>
            </a:r>
          </a:p>
          <a:p>
            <a:pPr>
              <a:buClr>
                <a:schemeClr val="accent1"/>
              </a:buClr>
            </a:pPr>
            <a:endParaRPr lang="da-DK" dirty="0"/>
          </a:p>
          <a:p>
            <a:pPr marL="0" indent="0">
              <a:buClr>
                <a:schemeClr val="accent1"/>
              </a:buClr>
              <a:buNone/>
            </a:pPr>
            <a:r>
              <a:rPr lang="da-DK" dirty="0"/>
              <a:t>Skolen skemalægger undervisning i 33 lektioner = 25 timer og den resterende tid skal påregnes til løsning af individuelle opgaver og gruppeopgaver samt læsning.</a:t>
            </a:r>
          </a:p>
          <a:p>
            <a:pPr marL="171450" indent="-171450">
              <a:buClr>
                <a:schemeClr val="accent1"/>
              </a:buClr>
            </a:pPr>
            <a:endParaRPr lang="da-DK" dirty="0"/>
          </a:p>
          <a:p>
            <a:r>
              <a:rPr lang="da-DK" dirty="0"/>
              <a:t>Dørene til bygningen (skallen) låser 16:00.</a:t>
            </a:r>
          </a:p>
          <a:p>
            <a:endParaRPr lang="da-DK" dirty="0"/>
          </a:p>
          <a:p>
            <a:r>
              <a:rPr lang="da-DK" dirty="0"/>
              <a:t>Den bagerste port mod Pederstrup lukker kl. 17.00, de to andre porte lukker kl. 16.00.</a:t>
            </a:r>
          </a:p>
          <a:p>
            <a:endParaRPr lang="da-DK" dirty="0"/>
          </a:p>
          <a:p>
            <a:r>
              <a:rPr lang="da-DK" dirty="0"/>
              <a:t>Døren i hegnet mellem auto og auditoriet vil være åben, så man altid kan komme ud den vej. 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585482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6688" y="620553"/>
            <a:ext cx="10837893" cy="799173"/>
          </a:xfrm>
        </p:spPr>
        <p:txBody>
          <a:bodyPr/>
          <a:lstStyle/>
          <a:p>
            <a:r>
              <a:rPr lang="da-DK" dirty="0"/>
              <a:t>Skema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636" y="1323474"/>
            <a:ext cx="12205636" cy="527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89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br>
              <a:rPr lang="da-DK" sz="5400" dirty="0"/>
            </a:br>
            <a:r>
              <a:rPr lang="da-DK" sz="5400" dirty="0"/>
              <a:t> </a:t>
            </a:r>
            <a:r>
              <a:rPr lang="da-DK" sz="4400" dirty="0"/>
              <a:t>Her </a:t>
            </a:r>
            <a:r>
              <a:rPr lang="da-DK" sz="4400" dirty="0" err="1"/>
              <a:t>bli’r</a:t>
            </a:r>
            <a:r>
              <a:rPr lang="da-DK" sz="4400" dirty="0"/>
              <a:t> du til noget</a:t>
            </a:r>
          </a:p>
        </p:txBody>
      </p:sp>
      <p:sp>
        <p:nvSpPr>
          <p:cNvPr id="2" name="Tekstfelt 1"/>
          <p:cNvSpPr txBox="1"/>
          <p:nvPr/>
        </p:nvSpPr>
        <p:spPr>
          <a:xfrm>
            <a:off x="3043989" y="3741821"/>
            <a:ext cx="84341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8800" dirty="0">
                <a:solidFill>
                  <a:srgbClr val="FF0000"/>
                </a:solidFill>
              </a:rPr>
              <a:t>Spørgsmål?</a:t>
            </a:r>
          </a:p>
          <a:p>
            <a:endParaRPr lang="da-DK" sz="8800" dirty="0"/>
          </a:p>
        </p:txBody>
      </p:sp>
    </p:spTree>
    <p:extLst>
      <p:ext uri="{BB962C8B-B14F-4D97-AF65-F5344CB8AC3E}">
        <p14:creationId xmlns:p14="http://schemas.microsoft.com/office/powerpoint/2010/main" val="1105591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4. skoleperiode i hovedforløbet</a:t>
            </a:r>
          </a:p>
        </p:txBody>
      </p:sp>
      <p:grpSp>
        <p:nvGrpSpPr>
          <p:cNvPr id="4" name="Gruppe 3"/>
          <p:cNvGrpSpPr/>
          <p:nvPr/>
        </p:nvGrpSpPr>
        <p:grpSpPr>
          <a:xfrm>
            <a:off x="926368" y="485850"/>
            <a:ext cx="10218532" cy="4356115"/>
            <a:chOff x="276223" y="2331629"/>
            <a:chExt cx="8410576" cy="2888928"/>
          </a:xfrm>
        </p:grpSpPr>
        <p:grpSp>
          <p:nvGrpSpPr>
            <p:cNvPr id="5" name="Gruppe 4"/>
            <p:cNvGrpSpPr/>
            <p:nvPr/>
          </p:nvGrpSpPr>
          <p:grpSpPr>
            <a:xfrm>
              <a:off x="276223" y="2331629"/>
              <a:ext cx="8410576" cy="2260290"/>
              <a:chOff x="276223" y="1566937"/>
              <a:chExt cx="8410576" cy="2260290"/>
            </a:xfrm>
          </p:grpSpPr>
          <p:grpSp>
            <p:nvGrpSpPr>
              <p:cNvPr id="19" name="Gruppe 18"/>
              <p:cNvGrpSpPr/>
              <p:nvPr/>
            </p:nvGrpSpPr>
            <p:grpSpPr>
              <a:xfrm>
                <a:off x="1487169" y="2584531"/>
                <a:ext cx="7199630" cy="1242696"/>
                <a:chOff x="0" y="0"/>
                <a:chExt cx="7199630" cy="1243216"/>
              </a:xfrm>
            </p:grpSpPr>
            <p:sp>
              <p:nvSpPr>
                <p:cNvPr id="22" name="Rektangel 21"/>
                <p:cNvSpPr/>
                <p:nvPr/>
              </p:nvSpPr>
              <p:spPr>
                <a:xfrm>
                  <a:off x="0" y="362198"/>
                  <a:ext cx="7199630" cy="539951"/>
                </a:xfrm>
                <a:prstGeom prst="rect">
                  <a:avLst/>
                </a:prstGeom>
                <a:solidFill>
                  <a:schemeClr val="accent3">
                    <a:lumMod val="25000"/>
                    <a:lumOff val="75000"/>
                  </a:schemeClr>
                </a:solidFill>
                <a:ln>
                  <a:solidFill>
                    <a:schemeClr val="accent3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a-DK"/>
                </a:p>
              </p:txBody>
            </p:sp>
            <p:cxnSp>
              <p:nvCxnSpPr>
                <p:cNvPr id="23" name="Lige forbindelse 22"/>
                <p:cNvCxnSpPr/>
                <p:nvPr/>
              </p:nvCxnSpPr>
              <p:spPr>
                <a:xfrm>
                  <a:off x="6477990" y="0"/>
                  <a:ext cx="0" cy="1243216"/>
                </a:xfrm>
                <a:prstGeom prst="line">
                  <a:avLst/>
                </a:prstGeom>
                <a:ln>
                  <a:solidFill>
                    <a:srgbClr val="FFC000"/>
                  </a:solidFill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grpSp>
              <p:nvGrpSpPr>
                <p:cNvPr id="24" name="Gruppe 23"/>
                <p:cNvGrpSpPr/>
                <p:nvPr/>
              </p:nvGrpSpPr>
              <p:grpSpPr>
                <a:xfrm>
                  <a:off x="0" y="362198"/>
                  <a:ext cx="655166" cy="539951"/>
                  <a:chOff x="0" y="0"/>
                  <a:chExt cx="655166" cy="539951"/>
                </a:xfrm>
              </p:grpSpPr>
              <p:sp>
                <p:nvSpPr>
                  <p:cNvPr id="45" name="Rektangel 44"/>
                  <p:cNvSpPr/>
                  <p:nvPr/>
                </p:nvSpPr>
                <p:spPr>
                  <a:xfrm>
                    <a:off x="0" y="0"/>
                    <a:ext cx="655166" cy="539951"/>
                  </a:xfrm>
                  <a:prstGeom prst="rect">
                    <a:avLst/>
                  </a:prstGeom>
                  <a:solidFill>
                    <a:srgbClr val="00B050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a-DK"/>
                  </a:p>
                </p:txBody>
              </p:sp>
              <p:sp>
                <p:nvSpPr>
                  <p:cNvPr id="46" name="Tekstfelt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0" y="36195"/>
                    <a:ext cx="654685" cy="467995"/>
                  </a:xfrm>
                  <a:prstGeom prst="rect">
                    <a:avLst/>
                  </a:prstGeom>
                  <a:solidFill>
                    <a:schemeClr val="bg1">
                      <a:alpha val="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20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uger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5" name="Gruppe 24"/>
                <p:cNvGrpSpPr/>
                <p:nvPr/>
              </p:nvGrpSpPr>
              <p:grpSpPr>
                <a:xfrm>
                  <a:off x="1171006" y="362198"/>
                  <a:ext cx="363202" cy="539701"/>
                  <a:chOff x="-236220" y="0"/>
                  <a:chExt cx="363202" cy="539701"/>
                </a:xfrm>
              </p:grpSpPr>
              <p:sp>
                <p:nvSpPr>
                  <p:cNvPr id="43" name="Rektangel 42"/>
                  <p:cNvSpPr/>
                  <p:nvPr/>
                </p:nvSpPr>
                <p:spPr>
                  <a:xfrm>
                    <a:off x="-232410" y="0"/>
                    <a:ext cx="359392" cy="539701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a-DK"/>
                  </a:p>
                </p:txBody>
              </p:sp>
              <p:sp>
                <p:nvSpPr>
                  <p:cNvPr id="44" name="Tekstfelt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236220" y="36195"/>
                    <a:ext cx="359410" cy="467995"/>
                  </a:xfrm>
                  <a:prstGeom prst="rect">
                    <a:avLst/>
                  </a:prstGeom>
                  <a:solidFill>
                    <a:schemeClr val="bg1">
                      <a:alpha val="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da-DK" sz="900" b="1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11</a:t>
                    </a:r>
                    <a:endParaRPr lang="da-DK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da-DK" sz="900" b="1" dirty="0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uger</a:t>
                    </a:r>
                    <a:endParaRPr lang="da-DK" sz="1100" dirty="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6" name="Gruppe 25"/>
                <p:cNvGrpSpPr/>
                <p:nvPr/>
              </p:nvGrpSpPr>
              <p:grpSpPr>
                <a:xfrm>
                  <a:off x="2211780" y="362198"/>
                  <a:ext cx="327025" cy="539701"/>
                  <a:chOff x="-228600" y="0"/>
                  <a:chExt cx="327025" cy="539701"/>
                </a:xfrm>
              </p:grpSpPr>
              <p:sp>
                <p:nvSpPr>
                  <p:cNvPr id="41" name="Rektangel 40"/>
                  <p:cNvSpPr/>
                  <p:nvPr/>
                </p:nvSpPr>
                <p:spPr>
                  <a:xfrm>
                    <a:off x="-228600" y="0"/>
                    <a:ext cx="327008" cy="539701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a-DK"/>
                  </a:p>
                </p:txBody>
              </p:sp>
              <p:sp>
                <p:nvSpPr>
                  <p:cNvPr id="42" name="Tekstfelt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228600" y="36195"/>
                    <a:ext cx="327025" cy="467995"/>
                  </a:xfrm>
                  <a:prstGeom prst="rect">
                    <a:avLst/>
                  </a:prstGeom>
                  <a:solidFill>
                    <a:schemeClr val="bg1">
                      <a:alpha val="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10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uger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7" name="Gruppe 26"/>
                <p:cNvGrpSpPr/>
                <p:nvPr/>
              </p:nvGrpSpPr>
              <p:grpSpPr>
                <a:xfrm>
                  <a:off x="3246442" y="362924"/>
                  <a:ext cx="327480" cy="539701"/>
                  <a:chOff x="-197403" y="726"/>
                  <a:chExt cx="327480" cy="539701"/>
                </a:xfrm>
              </p:grpSpPr>
              <p:sp>
                <p:nvSpPr>
                  <p:cNvPr id="39" name="Rektangel 38"/>
                  <p:cNvSpPr/>
                  <p:nvPr/>
                </p:nvSpPr>
                <p:spPr>
                  <a:xfrm>
                    <a:off x="-196931" y="726"/>
                    <a:ext cx="327008" cy="539701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a-DK"/>
                  </a:p>
                </p:txBody>
              </p:sp>
              <p:sp>
                <p:nvSpPr>
                  <p:cNvPr id="40" name="Tekstfelt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197403" y="36195"/>
                    <a:ext cx="327025" cy="467995"/>
                  </a:xfrm>
                  <a:prstGeom prst="rect">
                    <a:avLst/>
                  </a:prstGeom>
                  <a:solidFill>
                    <a:schemeClr val="bg1">
                      <a:alpha val="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10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uger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8" name="Gruppe 27"/>
                <p:cNvGrpSpPr/>
                <p:nvPr/>
              </p:nvGrpSpPr>
              <p:grpSpPr>
                <a:xfrm>
                  <a:off x="4371109" y="362198"/>
                  <a:ext cx="327025" cy="539701"/>
                  <a:chOff x="-76200" y="0"/>
                  <a:chExt cx="327025" cy="539701"/>
                </a:xfrm>
              </p:grpSpPr>
              <p:sp>
                <p:nvSpPr>
                  <p:cNvPr id="37" name="Rektangel 36"/>
                  <p:cNvSpPr/>
                  <p:nvPr/>
                </p:nvSpPr>
                <p:spPr>
                  <a:xfrm>
                    <a:off x="-76200" y="0"/>
                    <a:ext cx="327008" cy="539701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a-DK"/>
                  </a:p>
                </p:txBody>
              </p:sp>
              <p:sp>
                <p:nvSpPr>
                  <p:cNvPr id="38" name="Tekstfelt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76200" y="36195"/>
                    <a:ext cx="327025" cy="467995"/>
                  </a:xfrm>
                  <a:prstGeom prst="rect">
                    <a:avLst/>
                  </a:prstGeom>
                  <a:solidFill>
                    <a:schemeClr val="bg1">
                      <a:alpha val="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10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uger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29" name="Gruppe 28"/>
                <p:cNvGrpSpPr/>
                <p:nvPr/>
              </p:nvGrpSpPr>
              <p:grpSpPr>
                <a:xfrm>
                  <a:off x="5440680" y="362198"/>
                  <a:ext cx="327025" cy="539701"/>
                  <a:chOff x="-45720" y="0"/>
                  <a:chExt cx="327025" cy="539701"/>
                </a:xfrm>
              </p:grpSpPr>
              <p:sp>
                <p:nvSpPr>
                  <p:cNvPr id="35" name="Rektangel 34"/>
                  <p:cNvSpPr/>
                  <p:nvPr/>
                </p:nvSpPr>
                <p:spPr>
                  <a:xfrm>
                    <a:off x="-45720" y="0"/>
                    <a:ext cx="327008" cy="539701"/>
                  </a:xfrm>
                  <a:prstGeom prst="rect">
                    <a:avLst/>
                  </a:prstGeom>
                  <a:solidFill>
                    <a:srgbClr val="0070C0"/>
                  </a:solidFill>
                  <a:ln>
                    <a:solidFill>
                      <a:srgbClr val="0070C0"/>
                    </a:solidFill>
                  </a:ln>
                </p:spPr>
                <p:style>
                  <a:lnRef idx="2">
                    <a:schemeClr val="dk1"/>
                  </a:lnRef>
                  <a:fillRef idx="1">
                    <a:schemeClr val="lt1"/>
                  </a:fillRef>
                  <a:effectRef idx="0">
                    <a:schemeClr val="dk1"/>
                  </a:effectRef>
                  <a:fontRef idx="minor">
                    <a:schemeClr val="dk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endParaRPr lang="da-DK"/>
                  </a:p>
                </p:txBody>
              </p:sp>
              <p:sp>
                <p:nvSpPr>
                  <p:cNvPr id="36" name="Tekstfelt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-45720" y="36195"/>
                    <a:ext cx="327025" cy="467995"/>
                  </a:xfrm>
                  <a:prstGeom prst="rect">
                    <a:avLst/>
                  </a:prstGeom>
                  <a:solidFill>
                    <a:schemeClr val="bg1">
                      <a:alpha val="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10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uger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30" name="Gruppe 29"/>
                <p:cNvGrpSpPr/>
                <p:nvPr/>
              </p:nvGrpSpPr>
              <p:grpSpPr>
                <a:xfrm>
                  <a:off x="6709559" y="360072"/>
                  <a:ext cx="243205" cy="541021"/>
                  <a:chOff x="0" y="3812"/>
                  <a:chExt cx="243205" cy="541021"/>
                </a:xfrm>
              </p:grpSpPr>
              <p:grpSp>
                <p:nvGrpSpPr>
                  <p:cNvPr id="31" name="Gruppe 30"/>
                  <p:cNvGrpSpPr/>
                  <p:nvPr/>
                </p:nvGrpSpPr>
                <p:grpSpPr>
                  <a:xfrm>
                    <a:off x="22860" y="3812"/>
                    <a:ext cx="201295" cy="541021"/>
                    <a:chOff x="0" y="3812"/>
                    <a:chExt cx="201295" cy="541021"/>
                  </a:xfrm>
                </p:grpSpPr>
                <p:sp>
                  <p:nvSpPr>
                    <p:cNvPr id="33" name="Retvinklet trekant 32"/>
                    <p:cNvSpPr/>
                    <p:nvPr/>
                  </p:nvSpPr>
                  <p:spPr>
                    <a:xfrm flipH="1">
                      <a:off x="3810" y="30483"/>
                      <a:ext cx="197485" cy="514350"/>
                    </a:xfrm>
                    <a:prstGeom prst="rtTriangle">
                      <a:avLst/>
                    </a:prstGeom>
                    <a:solidFill>
                      <a:srgbClr val="FFC000"/>
                    </a:solidFill>
                    <a:ln>
                      <a:solidFill>
                        <a:srgbClr val="FFC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da-DK"/>
                    </a:p>
                  </p:txBody>
                </p:sp>
                <p:sp>
                  <p:nvSpPr>
                    <p:cNvPr id="34" name="Retvinklet trekant 33"/>
                    <p:cNvSpPr/>
                    <p:nvPr/>
                  </p:nvSpPr>
                  <p:spPr>
                    <a:xfrm flipV="1">
                      <a:off x="0" y="3812"/>
                      <a:ext cx="197485" cy="514800"/>
                    </a:xfrm>
                    <a:prstGeom prst="rtTriangle">
                      <a:avLst/>
                    </a:prstGeom>
                    <a:solidFill>
                      <a:srgbClr val="0070C0"/>
                    </a:solidFill>
                    <a:ln>
                      <a:solidFill>
                        <a:srgbClr val="0070C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91440" tIns="45720" rIns="91440" bIns="4572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endParaRPr lang="da-DK"/>
                    </a:p>
                  </p:txBody>
                </p:sp>
              </p:grpSp>
              <p:sp>
                <p:nvSpPr>
                  <p:cNvPr id="32" name="Tekstfelt 2"/>
                  <p:cNvSpPr txBox="1">
                    <a:spLocks noChangeArrowheads="1"/>
                  </p:cNvSpPr>
                  <p:nvPr/>
                </p:nvSpPr>
                <p:spPr bwMode="auto">
                  <a:xfrm>
                    <a:off x="0" y="40007"/>
                    <a:ext cx="243205" cy="467995"/>
                  </a:xfrm>
                  <a:prstGeom prst="rect">
                    <a:avLst/>
                  </a:prstGeom>
                  <a:solidFill>
                    <a:schemeClr val="bg1">
                      <a:alpha val="0"/>
                    </a:schemeClr>
                  </a:solidFill>
                  <a:ln w="9525">
                    <a:noFill/>
                    <a:miter lim="800000"/>
                    <a:headEnd/>
                    <a:tailEnd/>
                  </a:ln>
                </p:spPr>
                <p:txBody>
                  <a:bodyPr rot="0" vert="horz" wrap="square" lIns="0" tIns="0" rIns="0" bIns="0" anchor="ctr" anchorCtr="0">
                    <a:noAutofit/>
                  </a:bodyPr>
                  <a:lstStyle/>
                  <a:p>
                    <a:pPr algn="ctr">
                      <a:lnSpc>
                        <a:spcPct val="107000"/>
                      </a:lnSpc>
                      <a:spcAft>
                        <a:spcPts val="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6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  <a:p>
                    <a:pPr algn="ctr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da-DK" sz="900" b="1">
                        <a:solidFill>
                          <a:srgbClr val="FFFFFF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uger</a:t>
                    </a:r>
                    <a:endParaRPr lang="da-DK" sz="1100">
                      <a:effectLst/>
                      <a:latin typeface="Calibri" panose="020F050202020403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  <p:sp>
            <p:nvSpPr>
              <p:cNvPr id="20" name="Tekstfelt 2"/>
              <p:cNvSpPr txBox="1">
                <a:spLocks noChangeArrowheads="1"/>
              </p:cNvSpPr>
              <p:nvPr/>
            </p:nvSpPr>
            <p:spPr bwMode="auto">
              <a:xfrm>
                <a:off x="2664354" y="1566937"/>
                <a:ext cx="359051" cy="467292"/>
              </a:xfrm>
              <a:prstGeom prst="rect">
                <a:avLst/>
              </a:prstGeom>
              <a:solidFill>
                <a:schemeClr val="bg1">
                  <a:alpha val="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0" tIns="0" rIns="0" bIns="0" anchor="ctr" anchorCtr="0">
                <a:noAutofit/>
              </a:bodyPr>
              <a:lstStyle/>
              <a:p>
                <a:pPr algn="ctr">
                  <a:lnSpc>
                    <a:spcPct val="107000"/>
                  </a:lnSpc>
                  <a:spcAft>
                    <a:spcPts val="0"/>
                  </a:spcAft>
                </a:pPr>
                <a:r>
                  <a:rPr lang="da-DK" sz="900" b="1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11</a:t>
                </a:r>
                <a:endParaRPr lang="da-DK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da-DK" sz="900" b="1">
                    <a:solidFill>
                      <a:srgbClr val="FFFFFF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Arial" panose="020B0604020202020204" pitchFamily="34" charset="0"/>
                  </a:rPr>
                  <a:t>uger</a:t>
                </a:r>
                <a:endParaRPr lang="da-DK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1" name="Tekstfelt 20"/>
              <p:cNvSpPr txBox="1"/>
              <p:nvPr/>
            </p:nvSpPr>
            <p:spPr>
              <a:xfrm>
                <a:off x="276223" y="2411625"/>
                <a:ext cx="1996893" cy="523220"/>
              </a:xfrm>
              <a:prstGeom prst="rect">
                <a:avLst/>
              </a:prstGeom>
              <a:noFill/>
            </p:spPr>
            <p:txBody>
              <a:bodyPr wrap="none" lIns="0" rIns="0" rtlCol="0">
                <a:spAutoFit/>
              </a:bodyPr>
              <a:lstStyle/>
              <a:p>
                <a:pPr>
                  <a:buClr>
                    <a:schemeClr val="accent1"/>
                  </a:buClr>
                </a:pPr>
                <a:r>
                  <a:rPr lang="da-DK" sz="1600" b="1" dirty="0"/>
                  <a:t>Datateknikker</a:t>
                </a:r>
              </a:p>
              <a:p>
                <a:pPr>
                  <a:buClr>
                    <a:schemeClr val="accent1"/>
                  </a:buClr>
                </a:pPr>
                <a:r>
                  <a:rPr lang="da-DK" sz="1200" dirty="0"/>
                  <a:t>4½ år, heraf 57 uger på skole</a:t>
                </a:r>
              </a:p>
            </p:txBody>
          </p:sp>
        </p:grpSp>
        <p:grpSp>
          <p:nvGrpSpPr>
            <p:cNvPr id="6" name="Gruppe 5"/>
            <p:cNvGrpSpPr/>
            <p:nvPr/>
          </p:nvGrpSpPr>
          <p:grpSpPr>
            <a:xfrm>
              <a:off x="1487169" y="4663966"/>
              <a:ext cx="7015417" cy="556591"/>
              <a:chOff x="1487169" y="4663966"/>
              <a:chExt cx="7015417" cy="556591"/>
            </a:xfrm>
          </p:grpSpPr>
          <p:grpSp>
            <p:nvGrpSpPr>
              <p:cNvPr id="7" name="Gruppe 6"/>
              <p:cNvGrpSpPr/>
              <p:nvPr/>
            </p:nvGrpSpPr>
            <p:grpSpPr>
              <a:xfrm>
                <a:off x="1487169" y="4663966"/>
                <a:ext cx="850545" cy="539725"/>
                <a:chOff x="1487169" y="4663966"/>
                <a:chExt cx="850545" cy="539725"/>
              </a:xfrm>
            </p:grpSpPr>
            <p:sp>
              <p:nvSpPr>
                <p:cNvPr id="17" name="Rektangel 16"/>
                <p:cNvSpPr/>
                <p:nvPr/>
              </p:nvSpPr>
              <p:spPr>
                <a:xfrm>
                  <a:off x="1487169" y="4663966"/>
                  <a:ext cx="360000" cy="539725"/>
                </a:xfrm>
                <a:prstGeom prst="rect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a-DK"/>
                </a:p>
              </p:txBody>
            </p:sp>
            <p:sp>
              <p:nvSpPr>
                <p:cNvPr id="18" name="Tekstfelt 17"/>
                <p:cNvSpPr txBox="1"/>
                <p:nvPr/>
              </p:nvSpPr>
              <p:spPr>
                <a:xfrm>
                  <a:off x="1853286" y="4792627"/>
                  <a:ext cx="484428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:r>
                    <a:rPr lang="da-DK" sz="1200" dirty="0"/>
                    <a:t>GF2</a:t>
                  </a:r>
                </a:p>
              </p:txBody>
            </p:sp>
          </p:grpSp>
          <p:grpSp>
            <p:nvGrpSpPr>
              <p:cNvPr id="8" name="Gruppe 7"/>
              <p:cNvGrpSpPr/>
              <p:nvPr/>
            </p:nvGrpSpPr>
            <p:grpSpPr>
              <a:xfrm>
                <a:off x="3667698" y="4663966"/>
                <a:ext cx="748109" cy="539475"/>
                <a:chOff x="3667698" y="4663966"/>
                <a:chExt cx="748109" cy="539475"/>
              </a:xfrm>
            </p:grpSpPr>
            <p:sp>
              <p:nvSpPr>
                <p:cNvPr id="15" name="Rektangel 14"/>
                <p:cNvSpPr/>
                <p:nvPr/>
              </p:nvSpPr>
              <p:spPr>
                <a:xfrm>
                  <a:off x="3667698" y="4663966"/>
                  <a:ext cx="359392" cy="539475"/>
                </a:xfrm>
                <a:prstGeom prst="rect">
                  <a:avLst/>
                </a:prstGeom>
                <a:solidFill>
                  <a:srgbClr val="0070C0"/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a-DK"/>
                </a:p>
              </p:txBody>
            </p:sp>
            <p:sp>
              <p:nvSpPr>
                <p:cNvPr id="16" name="Tekstfelt 15"/>
                <p:cNvSpPr txBox="1"/>
                <p:nvPr/>
              </p:nvSpPr>
              <p:spPr>
                <a:xfrm>
                  <a:off x="4025957" y="4791004"/>
                  <a:ext cx="389850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:r>
                    <a:rPr lang="da-DK" sz="1200" dirty="0"/>
                    <a:t>HF</a:t>
                  </a:r>
                </a:p>
              </p:txBody>
            </p:sp>
          </p:grpSp>
          <p:grpSp>
            <p:nvGrpSpPr>
              <p:cNvPr id="9" name="Gruppe 8"/>
              <p:cNvGrpSpPr/>
              <p:nvPr/>
            </p:nvGrpSpPr>
            <p:grpSpPr>
              <a:xfrm>
                <a:off x="5385561" y="4663966"/>
                <a:ext cx="1157706" cy="539725"/>
                <a:chOff x="5385561" y="4663966"/>
                <a:chExt cx="1157706" cy="539725"/>
              </a:xfrm>
            </p:grpSpPr>
            <p:sp>
              <p:nvSpPr>
                <p:cNvPr id="13" name="Rektangel 12"/>
                <p:cNvSpPr/>
                <p:nvPr/>
              </p:nvSpPr>
              <p:spPr>
                <a:xfrm>
                  <a:off x="5385561" y="4663966"/>
                  <a:ext cx="360000" cy="539725"/>
                </a:xfrm>
                <a:prstGeom prst="rect">
                  <a:avLst/>
                </a:prstGeom>
                <a:solidFill>
                  <a:schemeClr val="accent3">
                    <a:lumMod val="25000"/>
                    <a:lumOff val="75000"/>
                  </a:schemeClr>
                </a:solidFill>
                <a:ln>
                  <a:solidFill>
                    <a:schemeClr val="accent3">
                      <a:lumMod val="25000"/>
                      <a:lumOff val="75000"/>
                    </a:schemeClr>
                  </a:solidFill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t" anchorCtr="0">
                  <a:noAutofit/>
                </a:bodyPr>
                <a:lstStyle/>
                <a:p>
                  <a:pPr marL="171450" indent="-171450" algn="ctr">
                    <a:buClr>
                      <a:schemeClr val="accent1"/>
                    </a:buClr>
                    <a:buFont typeface="Arial" panose="020B0604020202020204" pitchFamily="34" charset="0"/>
                    <a:buChar char="•"/>
                  </a:pPr>
                  <a:endParaRPr lang="da-DK" sz="1200" dirty="0" err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Tekstfelt 13"/>
                <p:cNvSpPr txBox="1"/>
                <p:nvPr/>
              </p:nvSpPr>
              <p:spPr>
                <a:xfrm>
                  <a:off x="5888921" y="4806369"/>
                  <a:ext cx="654346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:r>
                    <a:rPr lang="da-DK" sz="1200" dirty="0"/>
                    <a:t>Praktik</a:t>
                  </a:r>
                </a:p>
              </p:txBody>
            </p:sp>
          </p:grpSp>
          <p:grpSp>
            <p:nvGrpSpPr>
              <p:cNvPr id="10" name="Gruppe 9"/>
              <p:cNvGrpSpPr/>
              <p:nvPr/>
            </p:nvGrpSpPr>
            <p:grpSpPr>
              <a:xfrm>
                <a:off x="7057372" y="4706422"/>
                <a:ext cx="1445214" cy="514135"/>
                <a:chOff x="7057372" y="4706422"/>
                <a:chExt cx="1445214" cy="514135"/>
              </a:xfrm>
            </p:grpSpPr>
            <p:sp>
              <p:nvSpPr>
                <p:cNvPr id="11" name="Retvinklet trekant 10"/>
                <p:cNvSpPr/>
                <p:nvPr/>
              </p:nvSpPr>
              <p:spPr>
                <a:xfrm flipH="1">
                  <a:off x="7057372" y="4706422"/>
                  <a:ext cx="197485" cy="514135"/>
                </a:xfrm>
                <a:prstGeom prst="rtTriangle">
                  <a:avLst/>
                </a:prstGeom>
                <a:solidFill>
                  <a:srgbClr val="FFC000"/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da-DK"/>
                </a:p>
              </p:txBody>
            </p:sp>
            <p:sp>
              <p:nvSpPr>
                <p:cNvPr id="12" name="Tekstfelt 11"/>
                <p:cNvSpPr txBox="1"/>
                <p:nvPr/>
              </p:nvSpPr>
              <p:spPr>
                <a:xfrm>
                  <a:off x="7405811" y="4824989"/>
                  <a:ext cx="109677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chemeClr val="accent1"/>
                    </a:buClr>
                  </a:pPr>
                  <a:r>
                    <a:rPr lang="da-DK" sz="1200" dirty="0"/>
                    <a:t>Svendeprøve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07471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4. skoleperiode i hovedforløbet</a:t>
            </a:r>
          </a:p>
        </p:txBody>
      </p:sp>
      <p:graphicFrame>
        <p:nvGraphicFramePr>
          <p:cNvPr id="4" name="Pladsholder til indhold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1367601"/>
              </p:ext>
            </p:extLst>
          </p:nvPr>
        </p:nvGraphicFramePr>
        <p:xfrm>
          <a:off x="1898467" y="1687899"/>
          <a:ext cx="7916573" cy="3482201"/>
        </p:xfrm>
        <a:graphic>
          <a:graphicData uri="http://schemas.openxmlformats.org/drawingml/2006/table">
            <a:tbl>
              <a:tblPr/>
              <a:tblGrid>
                <a:gridCol w="838342">
                  <a:extLst>
                    <a:ext uri="{9D8B030D-6E8A-4147-A177-3AD203B41FA5}">
                      <a16:colId xmlns:a16="http://schemas.microsoft.com/office/drawing/2014/main" val="2254572787"/>
                    </a:ext>
                  </a:extLst>
                </a:gridCol>
                <a:gridCol w="849770">
                  <a:extLst>
                    <a:ext uri="{9D8B030D-6E8A-4147-A177-3AD203B41FA5}">
                      <a16:colId xmlns:a16="http://schemas.microsoft.com/office/drawing/2014/main" val="1230908755"/>
                    </a:ext>
                  </a:extLst>
                </a:gridCol>
                <a:gridCol w="1038687">
                  <a:extLst>
                    <a:ext uri="{9D8B030D-6E8A-4147-A177-3AD203B41FA5}">
                      <a16:colId xmlns:a16="http://schemas.microsoft.com/office/drawing/2014/main" val="2816644450"/>
                    </a:ext>
                  </a:extLst>
                </a:gridCol>
                <a:gridCol w="1012054">
                  <a:extLst>
                    <a:ext uri="{9D8B030D-6E8A-4147-A177-3AD203B41FA5}">
                      <a16:colId xmlns:a16="http://schemas.microsoft.com/office/drawing/2014/main" val="4138287532"/>
                    </a:ext>
                  </a:extLst>
                </a:gridCol>
                <a:gridCol w="1103802">
                  <a:extLst>
                    <a:ext uri="{9D8B030D-6E8A-4147-A177-3AD203B41FA5}">
                      <a16:colId xmlns:a16="http://schemas.microsoft.com/office/drawing/2014/main" val="2624730113"/>
                    </a:ext>
                  </a:extLst>
                </a:gridCol>
                <a:gridCol w="838342">
                  <a:extLst>
                    <a:ext uri="{9D8B030D-6E8A-4147-A177-3AD203B41FA5}">
                      <a16:colId xmlns:a16="http://schemas.microsoft.com/office/drawing/2014/main" val="2089598904"/>
                    </a:ext>
                  </a:extLst>
                </a:gridCol>
                <a:gridCol w="1117788">
                  <a:extLst>
                    <a:ext uri="{9D8B030D-6E8A-4147-A177-3AD203B41FA5}">
                      <a16:colId xmlns:a16="http://schemas.microsoft.com/office/drawing/2014/main" val="2784661307"/>
                    </a:ext>
                  </a:extLst>
                </a:gridCol>
                <a:gridCol w="1117788">
                  <a:extLst>
                    <a:ext uri="{9D8B030D-6E8A-4147-A177-3AD203B41FA5}">
                      <a16:colId xmlns:a16="http://schemas.microsoft.com/office/drawing/2014/main" val="218343949"/>
                    </a:ext>
                  </a:extLst>
                </a:gridCol>
              </a:tblGrid>
              <a:tr h="565293">
                <a:tc gridSpan="2">
                  <a:txBody>
                    <a:bodyPr/>
                    <a:lstStyle/>
                    <a:p>
                      <a:pPr algn="l" fontAlgn="b"/>
                      <a:r>
                        <a:rPr lang="da-DK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H4  -  Fagene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a-DK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5316611"/>
                  </a:ext>
                </a:extLst>
              </a:tr>
              <a:tr h="474845"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a-DK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7203814"/>
                  </a:ext>
                </a:extLst>
              </a:tr>
              <a:tr h="47484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Skema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SIKK III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ENARSI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Virtual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ServTek</a:t>
                      </a:r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</a:t>
                      </a:r>
                      <a:endParaRPr lang="da-DK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Fejl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Deploy</a:t>
                      </a:r>
                      <a:endParaRPr lang="da-DK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8695380"/>
                  </a:ext>
                </a:extLst>
              </a:tr>
              <a:tr h="47484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Uger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0,5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419264"/>
                  </a:ext>
                </a:extLst>
              </a:tr>
              <a:tr h="474845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Fag nr.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16871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16869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1600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16868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16863</a:t>
                      </a:r>
                    </a:p>
                    <a:p>
                      <a:pPr algn="ctr" fontAlgn="ctr"/>
                      <a:endParaRPr lang="da-DK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16876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4784712"/>
                  </a:ext>
                </a:extLst>
              </a:tr>
              <a:tr h="1017528"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Fag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Sikkerhed III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Netværks</a:t>
                      </a:r>
                      <a:b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Teknologi 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Virtualisering II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Server Teknologi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Cluster 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Praktisk fejlfinding</a:t>
                      </a:r>
                      <a:br>
                        <a:rPr lang="da-DK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</a:br>
                      <a:endParaRPr lang="da-DK" sz="800" b="0" i="0" u="none" strike="noStrike" baseline="0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a-DK" sz="8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Deployment Service</a:t>
                      </a:r>
                      <a:endParaRPr lang="da-DK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fontAlgn="ctr"/>
                      <a:endParaRPr lang="da-DK" sz="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7501409"/>
                  </a:ext>
                </a:extLst>
              </a:tr>
            </a:tbl>
          </a:graphicData>
        </a:graphic>
      </p:graphicFrame>
      <p:graphicFrame>
        <p:nvGraphicFramePr>
          <p:cNvPr id="5" name="Tabel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055015"/>
              </p:ext>
            </p:extLst>
          </p:nvPr>
        </p:nvGraphicFramePr>
        <p:xfrm>
          <a:off x="4629862" y="5170100"/>
          <a:ext cx="4105347" cy="1397244"/>
        </p:xfrm>
        <a:graphic>
          <a:graphicData uri="http://schemas.openxmlformats.org/drawingml/2006/table">
            <a:tbl>
              <a:tblPr/>
              <a:tblGrid>
                <a:gridCol w="4105347">
                  <a:extLst>
                    <a:ext uri="{9D8B030D-6E8A-4147-A177-3AD203B41FA5}">
                      <a16:colId xmlns:a16="http://schemas.microsoft.com/office/drawing/2014/main" val="1748440056"/>
                    </a:ext>
                  </a:extLst>
                </a:gridCol>
              </a:tblGrid>
              <a:tr h="1397244">
                <a:tc>
                  <a:txBody>
                    <a:bodyPr/>
                    <a:lstStyle/>
                    <a:p>
                      <a:pPr algn="ctr"/>
                      <a:r>
                        <a:rPr lang="da-DK" sz="1400" dirty="0"/>
                        <a:t>Projekt med fokus på </a:t>
                      </a:r>
                      <a:br>
                        <a:rPr lang="da-DK" sz="1400" dirty="0"/>
                      </a:br>
                      <a:r>
                        <a:rPr lang="da-DK" sz="14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Virtualisering, Cluster og Design</a:t>
                      </a:r>
                      <a:endParaRPr lang="da-DK" sz="1400" dirty="0"/>
                    </a:p>
                  </a:txBody>
                  <a:tcPr anchor="ctr">
                    <a:lnL w="19050" cmpd="sng">
                      <a:solidFill>
                        <a:schemeClr val="tx1"/>
                      </a:solidFill>
                      <a:prstDash val="solid"/>
                    </a:lnL>
                    <a:lnR w="19050" cmpd="sng">
                      <a:solidFill>
                        <a:schemeClr val="tx1"/>
                      </a:solidFill>
                      <a:prstDash val="solid"/>
                    </a:lnR>
                    <a:lnT w="19050" cmpd="sng">
                      <a:solidFill>
                        <a:schemeClr val="tx1"/>
                      </a:solidFill>
                      <a:prstDash val="solid"/>
                    </a:lnT>
                    <a:lnB w="1905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3717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5380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/>
              <a:t>H4 – Overblik – skoleperiodens fag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16687" y="1564694"/>
            <a:ext cx="10837893" cy="5702380"/>
          </a:xfrm>
        </p:spPr>
        <p:txBody>
          <a:bodyPr>
            <a:noAutofit/>
          </a:bodyPr>
          <a:lstStyle/>
          <a:p>
            <a:pPr fontAlgn="ctr"/>
            <a:r>
              <a:rPr lang="da-DK" sz="2200" dirty="0"/>
              <a:t>SIKK III</a:t>
            </a:r>
            <a:br>
              <a:rPr lang="da-DK" sz="2200" dirty="0"/>
            </a:br>
            <a:r>
              <a:rPr lang="da-DK" sz="2200" dirty="0"/>
              <a:t>Du skal lære at sikre routere og switche mod uautoriseret administrativ adgang. </a:t>
            </a:r>
            <a:br>
              <a:rPr lang="da-DK" sz="2200" dirty="0"/>
            </a:br>
            <a:r>
              <a:rPr lang="da-DK" sz="2200" dirty="0"/>
              <a:t>Du skal sikre det lokale LAN så kun autoriseret udstyr kan tilgå netværket. </a:t>
            </a:r>
            <a:br>
              <a:rPr lang="da-DK" sz="2200" dirty="0"/>
            </a:br>
            <a:r>
              <a:rPr lang="da-DK" sz="2200" dirty="0"/>
              <a:t>Du skal sikre tilgangen til intranettet så udefra kommende trusler opdages og afvises. </a:t>
            </a:r>
            <a:br>
              <a:rPr lang="da-DK" sz="2200" dirty="0"/>
            </a:br>
            <a:r>
              <a:rPr lang="da-DK" sz="2200" dirty="0"/>
              <a:t>Du skal etablere sikre forbindelser til intranettet udefra (VPN). </a:t>
            </a:r>
            <a:br>
              <a:rPr lang="da-DK" sz="2200" dirty="0"/>
            </a:br>
            <a:r>
              <a:rPr lang="da-DK" sz="2200" dirty="0"/>
              <a:t>Du skal lære hvordan de forskellige angreb ser ud og hvad der kan gøres for at afvise dem.</a:t>
            </a:r>
          </a:p>
          <a:p>
            <a:pPr fontAlgn="b"/>
            <a:r>
              <a:rPr lang="da-DK" sz="2200" dirty="0"/>
              <a:t>NT1  -  CCNP ENARSI</a:t>
            </a:r>
            <a:br>
              <a:rPr lang="da-DK" sz="2200" dirty="0"/>
            </a:br>
            <a:r>
              <a:rPr lang="da-DK" sz="2200" dirty="0"/>
              <a:t>Du skal nu arbejde videre med både OSPF og EIGRP. </a:t>
            </a:r>
            <a:br>
              <a:rPr lang="da-DK" sz="2200" dirty="0"/>
            </a:br>
            <a:r>
              <a:rPr lang="da-DK" sz="2200" dirty="0"/>
              <a:t>Du skal nu kunne justere stort set alle de automatiske funktioner i routerprotokollerne. </a:t>
            </a:r>
            <a:br>
              <a:rPr lang="da-DK" sz="2200" dirty="0"/>
            </a:br>
            <a:r>
              <a:rPr lang="da-DK" sz="2200" dirty="0"/>
              <a:t>Du skal nu også bruge BGP som routing protokol ud med internettet. </a:t>
            </a:r>
            <a:br>
              <a:rPr lang="da-DK" sz="2200" dirty="0"/>
            </a:br>
            <a:r>
              <a:rPr lang="da-DK" sz="2200" dirty="0"/>
              <a:t>Du skal kunne etablere Policy </a:t>
            </a:r>
            <a:r>
              <a:rPr lang="da-DK" sz="2200" dirty="0" err="1"/>
              <a:t>Based</a:t>
            </a:r>
            <a:r>
              <a:rPr lang="da-DK" sz="2200" dirty="0"/>
              <a:t> routing og kunne manipulere med router </a:t>
            </a:r>
            <a:r>
              <a:rPr lang="da-DK" sz="2200" dirty="0" err="1"/>
              <a:t>updates</a:t>
            </a:r>
            <a:r>
              <a:rPr lang="da-DK" sz="2200" dirty="0"/>
              <a:t>. </a:t>
            </a:r>
            <a:br>
              <a:rPr lang="da-DK" sz="2200" dirty="0"/>
            </a:br>
            <a:r>
              <a:rPr lang="da-DK" sz="2200" dirty="0"/>
              <a:t>Du skal arbejde med </a:t>
            </a:r>
            <a:r>
              <a:rPr lang="da-DK" sz="2200" dirty="0" err="1"/>
              <a:t>redistribution</a:t>
            </a:r>
            <a:r>
              <a:rPr lang="da-DK" sz="2200" dirty="0"/>
              <a:t> mellem de kendte router protokoller.</a:t>
            </a:r>
          </a:p>
          <a:p>
            <a:endParaRPr lang="da-DK" sz="2200" dirty="0"/>
          </a:p>
        </p:txBody>
      </p:sp>
    </p:spTree>
    <p:extLst>
      <p:ext uri="{BB962C8B-B14F-4D97-AF65-F5344CB8AC3E}">
        <p14:creationId xmlns:p14="http://schemas.microsoft.com/office/powerpoint/2010/main" val="2812218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Feed</a:t>
            </a:r>
            <a:r>
              <a:rPr lang="da-DK" dirty="0"/>
              <a:t> back - bedømmelse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16688" y="1578721"/>
            <a:ext cx="10837893" cy="4153858"/>
          </a:xfrm>
        </p:spPr>
        <p:txBody>
          <a:bodyPr>
            <a:normAutofit fontScale="92500" lnSpcReduction="1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da-DK" sz="2000"/>
              <a:t>Vi giver dig løbende feedback og du bliver bedømt på:</a:t>
            </a:r>
            <a:endParaRPr lang="da-DK" sz="1600"/>
          </a:p>
          <a:p>
            <a:pPr marL="0" indent="0">
              <a:buClr>
                <a:schemeClr val="accent1"/>
              </a:buClr>
              <a:buNone/>
            </a:pPr>
            <a:r>
              <a:rPr lang="da-DK" sz="1600"/>
              <a:t>Studieaktivitet</a:t>
            </a:r>
            <a:endParaRPr lang="da-DK" sz="1600" dirty="0"/>
          </a:p>
          <a:p>
            <a:pPr marL="628650" lvl="1" indent="-171450">
              <a:buClr>
                <a:schemeClr val="accent1"/>
              </a:buClr>
            </a:pPr>
            <a:r>
              <a:rPr lang="da-DK" dirty="0"/>
              <a:t>Engagement og kreativitet</a:t>
            </a:r>
          </a:p>
          <a:p>
            <a:pPr marL="628650" lvl="1" indent="-171450">
              <a:buClr>
                <a:schemeClr val="accent1"/>
              </a:buClr>
            </a:pPr>
            <a:r>
              <a:rPr lang="da-DK" dirty="0"/>
              <a:t>Samarbejde</a:t>
            </a:r>
          </a:p>
          <a:p>
            <a:pPr marL="628650" lvl="1" indent="-171450">
              <a:buClr>
                <a:schemeClr val="accent1"/>
              </a:buClr>
            </a:pPr>
            <a:r>
              <a:rPr lang="da-DK" dirty="0"/>
              <a:t>Aktivitet og initiativ</a:t>
            </a:r>
          </a:p>
          <a:p>
            <a:pPr marL="628650" lvl="1" indent="-171450">
              <a:buClr>
                <a:schemeClr val="accent1"/>
              </a:buClr>
            </a:pPr>
            <a:r>
              <a:rPr lang="da-DK" dirty="0"/>
              <a:t>Indsamling af viden</a:t>
            </a:r>
          </a:p>
          <a:p>
            <a:pPr marL="628650" lvl="1" indent="-171450">
              <a:buClr>
                <a:schemeClr val="accent1"/>
              </a:buClr>
            </a:pPr>
            <a:r>
              <a:rPr lang="da-DK" dirty="0"/>
              <a:t>Kommunikation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da-DK" sz="1600" dirty="0"/>
              <a:t>Fagligt niveau</a:t>
            </a:r>
          </a:p>
          <a:p>
            <a:pPr marL="0" indent="0">
              <a:buClr>
                <a:schemeClr val="accent1"/>
              </a:buClr>
              <a:buNone/>
            </a:pPr>
            <a:endParaRPr lang="da-DK" sz="1600" dirty="0"/>
          </a:p>
          <a:p>
            <a:pPr marL="0" indent="0">
              <a:buClr>
                <a:schemeClr val="accent1"/>
              </a:buClr>
              <a:buNone/>
            </a:pPr>
            <a:r>
              <a:rPr lang="da-DK" sz="1600" dirty="0"/>
              <a:t>Du har mødepligt til alle former for undervisning, herunder prøver, ekskursioner, samt møder med din kontaktlærer/ lærer, mv.</a:t>
            </a:r>
          </a:p>
          <a:p>
            <a:pPr marL="0" indent="0">
              <a:buClr>
                <a:schemeClr val="accent1"/>
              </a:buClr>
              <a:buNone/>
            </a:pPr>
            <a:endParaRPr lang="da-DK" sz="1600" dirty="0"/>
          </a:p>
          <a:p>
            <a:pPr marL="0" indent="0">
              <a:buClr>
                <a:schemeClr val="accent1"/>
              </a:buClr>
              <a:buNone/>
            </a:pPr>
            <a:r>
              <a:rPr lang="da-DK" sz="1600" dirty="0"/>
              <a:t>Ved mere end 10 % fravær vurderer lærerne, om der kan gives en bedømmelse.</a:t>
            </a:r>
          </a:p>
          <a:p>
            <a:pPr marL="0" indent="0">
              <a:buClr>
                <a:schemeClr val="accent1"/>
              </a:buClr>
              <a:buNone/>
            </a:pPr>
            <a:endParaRPr lang="da-DK" sz="1600" dirty="0"/>
          </a:p>
          <a:p>
            <a:pPr marL="0" indent="0">
              <a:buClr>
                <a:schemeClr val="accent1"/>
              </a:buClr>
              <a:buNone/>
            </a:pPr>
            <a:r>
              <a:rPr lang="da-DK" sz="1600" dirty="0"/>
              <a:t>Hvis der er problemer med mødestabilitet og fravær, studieaktivitet eller fagligt niveau, vil vi kontakte din praktikvirksomhed.</a:t>
            </a:r>
          </a:p>
          <a:p>
            <a:pPr>
              <a:buClr>
                <a:schemeClr val="accent1"/>
              </a:buClr>
            </a:pPr>
            <a:endParaRPr lang="da-DK" sz="1600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0773964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a-DK" dirty="0" err="1"/>
              <a:t>Feed</a:t>
            </a:r>
            <a:r>
              <a:rPr lang="da-DK" dirty="0"/>
              <a:t> back - bedømmelse</a:t>
            </a:r>
            <a:br>
              <a:rPr lang="da-DK" dirty="0"/>
            </a:br>
            <a:endParaRPr lang="da-DK" dirty="0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16688" y="1578721"/>
            <a:ext cx="10837893" cy="415385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da-DK" sz="2000" dirty="0"/>
              <a:t>Du får en bedømmelse i alle fagene på din uddannelse!</a:t>
            </a:r>
          </a:p>
          <a:p>
            <a:pPr>
              <a:buClr>
                <a:schemeClr val="accent1"/>
              </a:buClr>
            </a:pPr>
            <a:endParaRPr lang="da-DK" sz="2000" dirty="0"/>
          </a:p>
          <a:p>
            <a:pPr>
              <a:buClr>
                <a:schemeClr val="accent1"/>
              </a:buClr>
            </a:pPr>
            <a:r>
              <a:rPr lang="da-DK" sz="2000" dirty="0"/>
              <a:t>I de fleste fag er det en standpunktskarakter efter 7-trinsskalaen, hvor du minimum skal have karakteren 02.</a:t>
            </a:r>
          </a:p>
          <a:p>
            <a:pPr>
              <a:buClr>
                <a:schemeClr val="accent1"/>
              </a:buClr>
            </a:pPr>
            <a:endParaRPr lang="da-DK" sz="2000" dirty="0"/>
          </a:p>
          <a:p>
            <a:pPr>
              <a:buClr>
                <a:schemeClr val="accent1"/>
              </a:buClr>
            </a:pPr>
            <a:r>
              <a:rPr lang="da-DK" sz="2000" dirty="0"/>
              <a:t>I nogle af fagene får du en bestået/ ikke bestået karakter.</a:t>
            </a:r>
          </a:p>
          <a:p>
            <a:pPr>
              <a:buClr>
                <a:schemeClr val="accent1"/>
              </a:buClr>
            </a:pPr>
            <a:endParaRPr lang="da-DK" sz="2000" dirty="0"/>
          </a:p>
          <a:p>
            <a:pPr marL="171450" indent="-171450">
              <a:buClr>
                <a:schemeClr val="accent1"/>
              </a:buClr>
            </a:pPr>
            <a:endParaRPr lang="da-DK" sz="2000" dirty="0"/>
          </a:p>
          <a:p>
            <a:pPr>
              <a:buClr>
                <a:schemeClr val="accent1"/>
              </a:buClr>
            </a:pPr>
            <a:r>
              <a:rPr lang="da-DK" sz="2000" dirty="0"/>
              <a:t>Du</a:t>
            </a:r>
            <a:r>
              <a:rPr lang="da-DK" sz="2000" dirty="0">
                <a:solidFill>
                  <a:srgbClr val="FF0000"/>
                </a:solidFill>
              </a:rPr>
              <a:t> </a:t>
            </a:r>
            <a:r>
              <a:rPr lang="da-DK" sz="2800" b="1" u="sng" dirty="0">
                <a:solidFill>
                  <a:srgbClr val="FF0000"/>
                </a:solidFill>
              </a:rPr>
              <a:t>skal</a:t>
            </a:r>
            <a:r>
              <a:rPr lang="da-DK" sz="2800" dirty="0">
                <a:solidFill>
                  <a:srgbClr val="FF0000"/>
                </a:solidFill>
              </a:rPr>
              <a:t> </a:t>
            </a:r>
            <a:r>
              <a:rPr lang="da-DK" sz="2000" dirty="0"/>
              <a:t>have bestået alle fag, inden du kan komme videre på næste </a:t>
            </a:r>
            <a:r>
              <a:rPr lang="da-DK" sz="2000" dirty="0" err="1"/>
              <a:t>hovedforløb</a:t>
            </a:r>
            <a:r>
              <a:rPr lang="da-DK" sz="2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5312463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Karakterer</a:t>
            </a:r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616688" y="1239252"/>
            <a:ext cx="3395593" cy="5269831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</a:pPr>
            <a:r>
              <a:rPr lang="da-DK" sz="2000" b="1" dirty="0"/>
              <a:t>INDEN</a:t>
            </a:r>
            <a:r>
              <a:rPr lang="da-DK" sz="2000" dirty="0"/>
              <a:t> I møder til H5, er det</a:t>
            </a:r>
            <a:r>
              <a:rPr lang="da-DK" sz="2000" b="1" dirty="0"/>
              <a:t> VIGTIGT</a:t>
            </a:r>
            <a:r>
              <a:rPr lang="da-DK" sz="2000" dirty="0"/>
              <a:t> at I har </a:t>
            </a:r>
            <a:r>
              <a:rPr lang="da-DK" sz="2000" dirty="0" err="1"/>
              <a:t>checkket</a:t>
            </a:r>
            <a:r>
              <a:rPr lang="da-DK" sz="2000" dirty="0"/>
              <a:t> at der er indtastet en karakter for samtlige de fag I skal have en karakter i. </a:t>
            </a:r>
          </a:p>
          <a:p>
            <a:pPr>
              <a:buClr>
                <a:schemeClr val="accent1"/>
              </a:buClr>
            </a:pPr>
            <a:r>
              <a:rPr lang="da-DK" sz="2000" dirty="0"/>
              <a:t>Det er </a:t>
            </a:r>
            <a:r>
              <a:rPr lang="da-DK" sz="2000" b="1" dirty="0"/>
              <a:t>JERES</a:t>
            </a:r>
            <a:r>
              <a:rPr lang="da-DK" sz="2000" dirty="0"/>
              <a:t> ansvar at det er i orden. Hvis i møder til H5 og der mangler karakterer - så bliver I sendt hjem igen!</a:t>
            </a:r>
          </a:p>
          <a:p>
            <a:pPr>
              <a:buClr>
                <a:schemeClr val="accent1"/>
              </a:buClr>
            </a:pPr>
            <a:r>
              <a:rPr lang="da-DK" sz="2000" dirty="0"/>
              <a:t>Husk udover de nævnte fag i "Fagfordeling" OGSÅ at </a:t>
            </a:r>
            <a:r>
              <a:rPr lang="da-DK" sz="2000" dirty="0" err="1"/>
              <a:t>chekke</a:t>
            </a:r>
            <a:r>
              <a:rPr lang="da-DK" sz="2000" dirty="0"/>
              <a:t> at </a:t>
            </a:r>
            <a:r>
              <a:rPr lang="da-DK" sz="2000" b="1" dirty="0"/>
              <a:t>Førstehjælp</a:t>
            </a:r>
            <a:r>
              <a:rPr lang="da-DK" sz="2000" dirty="0"/>
              <a:t> og </a:t>
            </a:r>
            <a:r>
              <a:rPr lang="da-DK" sz="2000" b="1" dirty="0"/>
              <a:t>Brandbekæmpelse</a:t>
            </a:r>
            <a:r>
              <a:rPr lang="da-DK" sz="2000" dirty="0"/>
              <a:t> er registreret!</a:t>
            </a: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2280" y="1042197"/>
            <a:ext cx="7935077" cy="560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342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34473" y="1033819"/>
            <a:ext cx="9411337" cy="725959"/>
          </a:xfrm>
        </p:spPr>
        <p:txBody>
          <a:bodyPr>
            <a:normAutofit/>
          </a:bodyPr>
          <a:lstStyle/>
          <a:p>
            <a:r>
              <a:rPr lang="da-DK" sz="3200" dirty="0" err="1"/>
              <a:t>TECs</a:t>
            </a:r>
            <a:r>
              <a:rPr lang="da-DK" sz="3200" dirty="0"/>
              <a:t> studie- og ordensregler</a:t>
            </a:r>
          </a:p>
        </p:txBody>
      </p:sp>
      <p:sp>
        <p:nvSpPr>
          <p:cNvPr id="4" name="Pladsholder til dias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B015D-11EB-1E49-9304-16E10FEA7424}" type="slidenum">
              <a:rPr lang="da-DK" smtClean="0"/>
              <a:t>9</a:t>
            </a:fld>
            <a:endParaRPr lang="da-DK" dirty="0"/>
          </a:p>
        </p:txBody>
      </p:sp>
      <p:sp>
        <p:nvSpPr>
          <p:cNvPr id="10" name="Pladsholder til indhold 2"/>
          <p:cNvSpPr txBox="1">
            <a:spLocks/>
          </p:cNvSpPr>
          <p:nvPr/>
        </p:nvSpPr>
        <p:spPr>
          <a:xfrm>
            <a:off x="1107845" y="1959378"/>
            <a:ext cx="8096950" cy="252344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180975" indent="-180975" algn="l" defTabSz="457200" rtl="0" eaLnBrk="1" latinLnBrk="0" hangingPunct="1">
              <a:spcBef>
                <a:spcPct val="20000"/>
              </a:spcBef>
              <a:buClr>
                <a:srgbClr val="FA5050"/>
              </a:buClr>
              <a:buSzPct val="100000"/>
              <a:buFont typeface="Arial"/>
              <a:buChar char="•"/>
              <a:defRPr sz="1200" kern="1200" baseline="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361950" indent="-180975" algn="l" defTabSz="457200" rtl="0" eaLnBrk="1" latinLnBrk="0" hangingPunct="1">
              <a:spcBef>
                <a:spcPct val="20000"/>
              </a:spcBef>
              <a:buClr>
                <a:srgbClr val="FA5050"/>
              </a:buClr>
              <a:buSzPct val="100000"/>
              <a:buFont typeface="Arial"/>
              <a:buChar char="•"/>
              <a:defRPr sz="11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534988" indent="-173038" algn="l" defTabSz="457200" rtl="0" eaLnBrk="1" latinLnBrk="0" hangingPunct="1">
              <a:spcBef>
                <a:spcPct val="20000"/>
              </a:spcBef>
              <a:buClr>
                <a:srgbClr val="FA5050"/>
              </a:buClr>
              <a:buSzPct val="100000"/>
              <a:buFont typeface="Arial"/>
              <a:buChar char="•"/>
              <a:defRPr sz="105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715963" indent="-180975" algn="l" defTabSz="457200" rtl="0" eaLnBrk="1" latinLnBrk="0" hangingPunct="1">
              <a:spcBef>
                <a:spcPct val="20000"/>
              </a:spcBef>
              <a:buClr>
                <a:srgbClr val="FA5050"/>
              </a:buClr>
              <a:buSzPct val="100000"/>
              <a:buFont typeface="Arial"/>
              <a:buChar char="•"/>
              <a:defRPr sz="1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898525" indent="-182563" algn="l" defTabSz="457200" rtl="0" eaLnBrk="1" latinLnBrk="0" hangingPunct="1">
              <a:spcBef>
                <a:spcPct val="20000"/>
              </a:spcBef>
              <a:buClr>
                <a:srgbClr val="FA5050"/>
              </a:buClr>
              <a:buSzPct val="100000"/>
              <a:buFont typeface="Arial"/>
              <a:buChar char="•"/>
              <a:defRPr sz="1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6"/>
              </a:buClr>
              <a:buNone/>
            </a:pPr>
            <a:endParaRPr lang="da-DK" sz="2600" dirty="0"/>
          </a:p>
          <a:p>
            <a:pPr marL="0" indent="0">
              <a:buClr>
                <a:schemeClr val="accent6"/>
              </a:buClr>
              <a:buNone/>
            </a:pPr>
            <a:r>
              <a:rPr lang="da-DK" sz="2600" dirty="0" err="1"/>
              <a:t>TECs</a:t>
            </a:r>
            <a:r>
              <a:rPr lang="da-DK" sz="2600" dirty="0"/>
              <a:t> studie- og ordensregler indeholder de regler, vi har for orden og adfærd på TEC - samt elevens rettigheder og pligter under uddannelsen. </a:t>
            </a:r>
          </a:p>
          <a:p>
            <a:pPr marL="0" indent="0">
              <a:buClr>
                <a:schemeClr val="accent6"/>
              </a:buClr>
              <a:buNone/>
            </a:pPr>
            <a:endParaRPr lang="da-DK" sz="26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da-DK" sz="2600" dirty="0"/>
              <a:t>Reglerne om orden og adfærd gælder for alle elever og kursister på TEC uanset uddannelse</a:t>
            </a:r>
          </a:p>
          <a:p>
            <a:pPr marL="0" indent="0">
              <a:buClr>
                <a:schemeClr val="accent6"/>
              </a:buClr>
              <a:buNone/>
            </a:pPr>
            <a:endParaRPr lang="da-DK" sz="2600" dirty="0"/>
          </a:p>
          <a:p>
            <a:pPr>
              <a:buClr>
                <a:schemeClr val="accent6"/>
              </a:buClr>
              <a:buFont typeface="Wingdings" panose="05000000000000000000" pitchFamily="2" charset="2"/>
              <a:buChar char="ü"/>
            </a:pPr>
            <a:r>
              <a:rPr lang="da-DK" sz="2600" dirty="0"/>
              <a:t>Rettigheder og pligter under uddannelsen gælder for EUD (inklusive EUV, EUX og 10. klasse) og HTX</a:t>
            </a:r>
          </a:p>
          <a:p>
            <a:pPr>
              <a:buClr>
                <a:schemeClr val="accent6"/>
              </a:buClr>
            </a:pPr>
            <a:endParaRPr lang="da-DK" sz="1600" dirty="0"/>
          </a:p>
          <a:p>
            <a:pPr lvl="2"/>
            <a:endParaRPr lang="da-DK" dirty="0"/>
          </a:p>
        </p:txBody>
      </p:sp>
      <p:sp>
        <p:nvSpPr>
          <p:cNvPr id="3" name="Rektangel 2"/>
          <p:cNvSpPr/>
          <p:nvPr/>
        </p:nvSpPr>
        <p:spPr>
          <a:xfrm>
            <a:off x="1181736" y="4908738"/>
            <a:ext cx="544073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dirty="0"/>
              <a:t>Læs </a:t>
            </a:r>
            <a:r>
              <a:rPr lang="da-DK" dirty="0" err="1"/>
              <a:t>TECs</a:t>
            </a:r>
            <a:r>
              <a:rPr lang="da-DK" dirty="0"/>
              <a:t> studie- og ordensregler på </a:t>
            </a:r>
            <a:r>
              <a:rPr lang="da-DK" b="1" dirty="0">
                <a:solidFill>
                  <a:schemeClr val="accent2"/>
                </a:solidFill>
                <a:hlinkClick r:id="rId3"/>
              </a:rPr>
              <a:t>https://www.tec.dk/erhvervsuddannelser/elev-paa-tec</a:t>
            </a:r>
            <a:endParaRPr lang="da-DK" b="1" dirty="0">
              <a:solidFill>
                <a:schemeClr val="accent2"/>
              </a:solidFill>
            </a:endParaRPr>
          </a:p>
          <a:p>
            <a:endParaRPr lang="da-DK" b="1" dirty="0">
              <a:solidFill>
                <a:schemeClr val="accent2"/>
              </a:solidFill>
            </a:endParaRPr>
          </a:p>
          <a:p>
            <a:endParaRPr lang="da-DK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870250"/>
      </p:ext>
    </p:extLst>
  </p:cSld>
  <p:clrMapOvr>
    <a:masterClrMapping/>
  </p:clrMapOvr>
</p:sld>
</file>

<file path=ppt/theme/theme1.xml><?xml version="1.0" encoding="utf-8"?>
<a:theme xmlns:a="http://schemas.openxmlformats.org/drawingml/2006/main" name="TEC Turkis">
  <a:themeElements>
    <a:clrScheme name="TEC Turkis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28CDAF"/>
      </a:accent1>
      <a:accent2>
        <a:srgbClr val="550041"/>
      </a:accent2>
      <a:accent3>
        <a:srgbClr val="B4A082"/>
      </a:accent3>
      <a:accent4>
        <a:srgbClr val="004B46"/>
      </a:accent4>
      <a:accent5>
        <a:srgbClr val="64BECD"/>
      </a:accent5>
      <a:accent6>
        <a:srgbClr val="00415A"/>
      </a:accent6>
      <a:hlink>
        <a:srgbClr val="000000"/>
      </a:hlink>
      <a:folHlink>
        <a:srgbClr val="000000"/>
      </a:folHlink>
    </a:clrScheme>
    <a:fontScheme name="TE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2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28CDAF"/>
    </a:custClr>
    <a:custClr name="Custom Color 2">
      <a:srgbClr val="550041"/>
    </a:custClr>
    <a:custClr name="Custom Color 3">
      <a:srgbClr val="B4A082"/>
    </a:custClr>
    <a:custClr name="Custom Color 4">
      <a:srgbClr val="00415A"/>
    </a:custClr>
    <a:custClr name="Custom Color 5">
      <a:srgbClr val="CDA01E"/>
    </a:custClr>
    <a:custClr name="Custom Color 6">
      <a:srgbClr val="004B46"/>
    </a:custClr>
    <a:custClr name="Custom Color 7">
      <a:srgbClr val="FA5050"/>
    </a:custClr>
    <a:custClr name="Custom Color 8">
      <a:srgbClr val="5A1400"/>
    </a:custClr>
    <a:custClr name="Custom Color 9">
      <a:srgbClr val="64BECD"/>
    </a:custClr>
    <a:custClr name="Custom Color 10">
      <a:srgbClr val="828282"/>
    </a:custClr>
    <a:custClr name="Custom Color 11">
      <a:srgbClr val="000000"/>
    </a:custClr>
    <a:custClr name="Custom Color 12">
      <a:srgbClr val="FFFFFF"/>
    </a:custClr>
  </a:custClrLst>
  <a:extLst>
    <a:ext uri="{05A4C25C-085E-4340-85A3-A5531E510DB2}">
      <thm15:themeFamily xmlns:thm15="http://schemas.microsoft.com/office/thememl/2012/main" name="TEC_ny" id="{B83F9FB7-21AC-4B05-8799-887E736BCA7F}" vid="{469AC8F1-D5A2-4C17-9362-DDCA1CDC91F3}"/>
    </a:ext>
  </a:extLst>
</a:theme>
</file>

<file path=ppt/theme/theme2.xml><?xml version="1.0" encoding="utf-8"?>
<a:theme xmlns:a="http://schemas.openxmlformats.org/drawingml/2006/main" name="TEC Flaskegrøn">
  <a:themeElements>
    <a:clrScheme name="TEC Flaskegrøn">
      <a:dk1>
        <a:srgbClr val="000000"/>
      </a:dk1>
      <a:lt1>
        <a:sysClr val="window" lastClr="FFFFFF"/>
      </a:lt1>
      <a:dk2>
        <a:srgbClr val="000000"/>
      </a:dk2>
      <a:lt2>
        <a:srgbClr val="FFFFFF"/>
      </a:lt2>
      <a:accent1>
        <a:srgbClr val="B4A082"/>
      </a:accent1>
      <a:accent2>
        <a:srgbClr val="004B46"/>
      </a:accent2>
      <a:accent3>
        <a:srgbClr val="28CDAF"/>
      </a:accent3>
      <a:accent4>
        <a:srgbClr val="550041"/>
      </a:accent4>
      <a:accent5>
        <a:srgbClr val="64BECD"/>
      </a:accent5>
      <a:accent6>
        <a:srgbClr val="00415A"/>
      </a:accent6>
      <a:hlink>
        <a:srgbClr val="000000"/>
      </a:hlink>
      <a:folHlink>
        <a:srgbClr val="000000"/>
      </a:folHlink>
    </a:clrScheme>
    <a:fontScheme name="TE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4"/>
        </a:solidFill>
        <a:ln>
          <a:noFill/>
        </a:ln>
      </a:spPr>
      <a:bodyPr rtlCol="0" anchor="ctr"/>
      <a:lstStyle>
        <a:defPPr algn="ctr">
          <a:defRPr sz="1200" dirty="0" err="1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custClrLst>
    <a:custClr name="Custom Color 1">
      <a:srgbClr val="28CDAF"/>
    </a:custClr>
    <a:custClr name="Custom Color 2">
      <a:srgbClr val="550041"/>
    </a:custClr>
    <a:custClr name="Custom Color 3">
      <a:srgbClr val="B4A082"/>
    </a:custClr>
    <a:custClr name="Custom Color 4">
      <a:srgbClr val="00415A"/>
    </a:custClr>
    <a:custClr name="Custom Color 5">
      <a:srgbClr val="CDA01E"/>
    </a:custClr>
    <a:custClr name="Custom Color 6">
      <a:srgbClr val="004B46"/>
    </a:custClr>
    <a:custClr name="Custom Color 7">
      <a:srgbClr val="FA5050"/>
    </a:custClr>
    <a:custClr name="Custom Color 8">
      <a:srgbClr val="5A1400"/>
    </a:custClr>
    <a:custClr name="Custom Color 9">
      <a:srgbClr val="64BECD"/>
    </a:custClr>
    <a:custClr name="Custom Color 10">
      <a:srgbClr val="828282"/>
    </a:custClr>
    <a:custClr name="Custom Color 11">
      <a:srgbClr val="000000"/>
    </a:custClr>
    <a:custClr name="Custom Color 12">
      <a:srgbClr val="FFFFFF"/>
    </a:custClr>
  </a:custClrLst>
  <a:extLst>
    <a:ext uri="{05A4C25C-085E-4340-85A3-A5531E510DB2}">
      <thm15:themeFamily xmlns:thm15="http://schemas.microsoft.com/office/thememl/2012/main" name="TEC_ny" id="{B83F9FB7-21AC-4B05-8799-887E736BCA7F}" vid="{E6BF791E-46B5-4EC4-BF0D-C21624DA10ED}"/>
    </a:ext>
  </a:extLst>
</a:theme>
</file>

<file path=ppt/theme/theme3.xml><?xml version="1.0" encoding="utf-8"?>
<a:theme xmlns:a="http://schemas.openxmlformats.org/drawingml/2006/main" name="Office-tema">
  <a:themeElements>
    <a:clrScheme name="Kont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ont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ont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72A5E6F754F8434387AA597F8D46BEA9" ma:contentTypeVersion="8" ma:contentTypeDescription="Opret et nyt dokument." ma:contentTypeScope="" ma:versionID="a46ad801afb79ad67c80cd0401739c2f">
  <xsd:schema xmlns:xsd="http://www.w3.org/2001/XMLSchema" xmlns:xs="http://www.w3.org/2001/XMLSchema" xmlns:p="http://schemas.microsoft.com/office/2006/metadata/properties" xmlns:ns2="150940a6-047b-43c9-81f4-431ad00d7a5b" xmlns:ns3="6e17d489-4c77-4bd3-bec8-4baa03986512" targetNamespace="http://schemas.microsoft.com/office/2006/metadata/properties" ma:root="true" ma:fieldsID="fc6c80c377c4a67e0bd165b0e6040f1e" ns2:_="" ns3:_="">
    <xsd:import namespace="150940a6-047b-43c9-81f4-431ad00d7a5b"/>
    <xsd:import namespace="6e17d489-4c77-4bd3-bec8-4baa0398651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0940a6-047b-43c9-81f4-431ad00d7a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17d489-4c77-4bd3-bec8-4baa0398651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Delt med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lt med detaljer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dhol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6BDB57F-9B2C-4107-937F-A9BD0474F46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0940a6-047b-43c9-81f4-431ad00d7a5b"/>
    <ds:schemaRef ds:uri="6e17d489-4c77-4bd3-bec8-4baa039865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7CBA55E-C8EF-4D0B-9418-B705C8D0FD5B}">
  <ds:schemaRefs>
    <ds:schemaRef ds:uri="http://purl.org/dc/terms/"/>
    <ds:schemaRef ds:uri="8448ed30-37f0-46cc-9469-da9e71b508d5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cae9ff50-ef85-4130-9045-71a1e57359a2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863BC8A-4F4D-46AF-9536-1C833CED948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</Template>
  <TotalTime>9224</TotalTime>
  <Words>1821</Words>
  <Application>Microsoft Office PowerPoint</Application>
  <PresentationFormat>Widescreen</PresentationFormat>
  <Paragraphs>276</Paragraphs>
  <Slides>28</Slides>
  <Notes>8</Notes>
  <HiddenSlides>5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2</vt:i4>
      </vt:variant>
      <vt:variant>
        <vt:lpstr>Slidetitler</vt:lpstr>
      </vt:variant>
      <vt:variant>
        <vt:i4>28</vt:i4>
      </vt:variant>
    </vt:vector>
  </HeadingPairs>
  <TitlesOfParts>
    <vt:vector size="34" baseType="lpstr">
      <vt:lpstr>Arial</vt:lpstr>
      <vt:lpstr>Calibri</vt:lpstr>
      <vt:lpstr>Times New Roman</vt:lpstr>
      <vt:lpstr>Wingdings</vt:lpstr>
      <vt:lpstr>TEC Turkis</vt:lpstr>
      <vt:lpstr>TEC Flaskegrøn</vt:lpstr>
      <vt:lpstr> Velkommen til TEC</vt:lpstr>
      <vt:lpstr>Tjek ind på TEC! </vt:lpstr>
      <vt:lpstr>4. skoleperiode i hovedforløbet</vt:lpstr>
      <vt:lpstr>4. skoleperiode i hovedforløbet</vt:lpstr>
      <vt:lpstr>H4 – Overblik – skoleperiodens fag </vt:lpstr>
      <vt:lpstr>Feed back - bedømmelse </vt:lpstr>
      <vt:lpstr>Feed back - bedømmelse </vt:lpstr>
      <vt:lpstr>Karakterer</vt:lpstr>
      <vt:lpstr>TECs studie- og ordensregler</vt:lpstr>
      <vt:lpstr>Fjernundvisning / ItsLearning – Problemer?</vt:lpstr>
      <vt:lpstr> </vt:lpstr>
      <vt:lpstr>Vi sorterer affald</vt:lpstr>
      <vt:lpstr>På indgangen ”Elev på TEC” på tec.dk kan du finde mere information  http://tec.dk/erhvervsuddannelser/elev-paa-tec </vt:lpstr>
      <vt:lpstr>Ordensregler - uddrag</vt:lpstr>
      <vt:lpstr>Regler og rettigheder</vt:lpstr>
      <vt:lpstr>Parkering ved TEC </vt:lpstr>
      <vt:lpstr>Deltag i elevdemokratiet på TEC  - din stemme bliver taget alvorligt</vt:lpstr>
      <vt:lpstr>Støtte og hjælpepersoner</vt:lpstr>
      <vt:lpstr>Særlig støtte - hvis du har fysiske eller psykiske udfordringer, fx ordblindhed </vt:lpstr>
      <vt:lpstr>PowerPoint-præsentation</vt:lpstr>
      <vt:lpstr>Itslearning  </vt:lpstr>
      <vt:lpstr>Itslearning  IT Campus  </vt:lpstr>
      <vt:lpstr>IST Studie+</vt:lpstr>
      <vt:lpstr>Digitalt studiekort </vt:lpstr>
      <vt:lpstr>Office 365</vt:lpstr>
      <vt:lpstr>Daglig uddannelsestid</vt:lpstr>
      <vt:lpstr>Skema</vt:lpstr>
      <vt:lpstr>  Her bli’r du til noget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Velkommen til TEC</dc:title>
  <dc:creator>Kristina Strange Møller</dc:creator>
  <cp:keywords>TEC Template</cp:keywords>
  <cp:lastModifiedBy>Bent Cold Pedersen</cp:lastModifiedBy>
  <cp:revision>102</cp:revision>
  <dcterms:created xsi:type="dcterms:W3CDTF">2020-11-24T07:24:58Z</dcterms:created>
  <dcterms:modified xsi:type="dcterms:W3CDTF">2025-03-25T13:17:28Z</dcterms:modified>
  <cp:category>Template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0x01010072A5E6F754F8434387AA597F8D46BEA9</vt:lpwstr>
  </property>
</Properties>
</file>